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2" r:id="rId1"/>
  </p:sldMasterIdLst>
  <p:notesMasterIdLst>
    <p:notesMasterId r:id="rId67"/>
  </p:notesMasterIdLst>
  <p:sldIdLst>
    <p:sldId id="256" r:id="rId2"/>
    <p:sldId id="1265" r:id="rId3"/>
    <p:sldId id="297" r:id="rId4"/>
    <p:sldId id="1178" r:id="rId5"/>
    <p:sldId id="1266" r:id="rId6"/>
    <p:sldId id="1183" r:id="rId7"/>
    <p:sldId id="1267" r:id="rId8"/>
    <p:sldId id="1184" r:id="rId9"/>
    <p:sldId id="1268" r:id="rId10"/>
    <p:sldId id="1187" r:id="rId11"/>
    <p:sldId id="1189" r:id="rId12"/>
    <p:sldId id="1190" r:id="rId13"/>
    <p:sldId id="1192" r:id="rId14"/>
    <p:sldId id="1210" r:id="rId15"/>
    <p:sldId id="1211" r:id="rId16"/>
    <p:sldId id="1214" r:id="rId17"/>
    <p:sldId id="1269" r:id="rId18"/>
    <p:sldId id="1208" r:id="rId19"/>
    <p:sldId id="1198" r:id="rId20"/>
    <p:sldId id="1197" r:id="rId21"/>
    <p:sldId id="1216" r:id="rId22"/>
    <p:sldId id="1218" r:id="rId23"/>
    <p:sldId id="1217" r:id="rId24"/>
    <p:sldId id="1219" r:id="rId25"/>
    <p:sldId id="1227" r:id="rId26"/>
    <p:sldId id="1228" r:id="rId27"/>
    <p:sldId id="1248" r:id="rId28"/>
    <p:sldId id="1249" r:id="rId29"/>
    <p:sldId id="1250" r:id="rId30"/>
    <p:sldId id="1221" r:id="rId31"/>
    <p:sldId id="1222" r:id="rId32"/>
    <p:sldId id="1225" r:id="rId33"/>
    <p:sldId id="1226" r:id="rId34"/>
    <p:sldId id="1232" r:id="rId35"/>
    <p:sldId id="1231" r:id="rId36"/>
    <p:sldId id="1270" r:id="rId37"/>
    <p:sldId id="1230" r:id="rId38"/>
    <p:sldId id="1235" r:id="rId39"/>
    <p:sldId id="1234" r:id="rId40"/>
    <p:sldId id="1272" r:id="rId41"/>
    <p:sldId id="1233" r:id="rId42"/>
    <p:sldId id="1229" r:id="rId43"/>
    <p:sldId id="1238" r:id="rId44"/>
    <p:sldId id="1251" r:id="rId45"/>
    <p:sldId id="1240" r:id="rId46"/>
    <p:sldId id="1274" r:id="rId47"/>
    <p:sldId id="1254" r:id="rId48"/>
    <p:sldId id="1253" r:id="rId49"/>
    <p:sldId id="1257" r:id="rId50"/>
    <p:sldId id="1255" r:id="rId51"/>
    <p:sldId id="1260" r:id="rId52"/>
    <p:sldId id="1242" r:id="rId53"/>
    <p:sldId id="1258" r:id="rId54"/>
    <p:sldId id="1261" r:id="rId55"/>
    <p:sldId id="1259" r:id="rId56"/>
    <p:sldId id="1243" r:id="rId57"/>
    <p:sldId id="1263" r:id="rId58"/>
    <p:sldId id="1244" r:id="rId59"/>
    <p:sldId id="1264" r:id="rId60"/>
    <p:sldId id="1245" r:id="rId61"/>
    <p:sldId id="1180" r:id="rId62"/>
    <p:sldId id="1275" r:id="rId63"/>
    <p:sldId id="1276" r:id="rId64"/>
    <p:sldId id="1181" r:id="rId65"/>
    <p:sldId id="1182" r:id="rId6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  <a:srgbClr val="6F9500"/>
    <a:srgbClr val="FFFF00"/>
    <a:srgbClr val="000000"/>
    <a:srgbClr val="94C600"/>
    <a:srgbClr val="AAEA25"/>
    <a:srgbClr val="00CCFF"/>
    <a:srgbClr val="0099FF"/>
    <a:srgbClr val="C7DC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0" autoAdjust="0"/>
    <p:restoredTop sz="99825" autoAdjust="0"/>
  </p:normalViewPr>
  <p:slideViewPr>
    <p:cSldViewPr>
      <p:cViewPr varScale="1">
        <p:scale>
          <a:sx n="79" d="100"/>
          <a:sy n="79" d="100"/>
        </p:scale>
        <p:origin x="883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91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74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3.11.2021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bg-BG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8610600" cy="54102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b="1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>
              <a:buClr>
                <a:schemeClr val="accent1">
                  <a:lumMod val="75000"/>
                </a:schemeClr>
              </a:buClr>
              <a:defRPr lang="en-US" sz="2000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bg-BG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894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373680"/>
            <a:ext cx="8610600" cy="6408120"/>
          </a:xfrm>
        </p:spPr>
        <p:txBody>
          <a:bodyPr/>
          <a:lstStyle>
            <a:lvl1pPr>
              <a:defRPr lang="en-US" sz="2800" b="1" kern="1200" dirty="0" smtClean="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>
              <a:buClr>
                <a:schemeClr val="bg2">
                  <a:lumMod val="50000"/>
                </a:schemeClr>
              </a:buClr>
              <a:defRPr sz="2000">
                <a:solidFill>
                  <a:schemeClr val="tx1"/>
                </a:solidFill>
                <a:effectLst>
                  <a:outerShdw blurRad="63500" algn="ctr" rotWithShape="0">
                    <a:schemeClr val="tx1">
                      <a:alpha val="40000"/>
                    </a:schemeClr>
                  </a:outerShdw>
                </a:effectLst>
              </a:defRPr>
            </a:lvl2pPr>
            <a:lvl3pPr>
              <a:defRPr sz="1800">
                <a:solidFill>
                  <a:srgbClr val="6F9500"/>
                </a:solidFill>
                <a:effectLst>
                  <a:outerShdw blurRad="63500" algn="ctr" rotWithShape="0">
                    <a:schemeClr val="accent1">
                      <a:lumMod val="75000"/>
                      <a:alpha val="40000"/>
                    </a:schemeClr>
                  </a:outerShdw>
                </a:effectLst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marL="6858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81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85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 txBox="1">
            <a:spLocks/>
          </p:cNvSpPr>
          <p:nvPr userDrawn="1"/>
        </p:nvSpPr>
        <p:spPr>
          <a:xfrm>
            <a:off x="0" y="6492875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 lvl="0">
              <a:defRPr sz="1100" b="0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fld id="{8B37D5FE-740C-46F5-801A-FA5477D9711F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Snip Single Corner Rectangle 4"/>
          <p:cNvSpPr/>
          <p:nvPr userDrawn="1"/>
        </p:nvSpPr>
        <p:spPr>
          <a:xfrm flipH="1" flipV="1">
            <a:off x="890084" y="2505929"/>
            <a:ext cx="7796716" cy="3704864"/>
          </a:xfrm>
          <a:prstGeom prst="snip1Rect">
            <a:avLst>
              <a:gd name="adj" fmla="val 10229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033265" y="2665060"/>
            <a:ext cx="7501135" cy="20846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52388" indent="0">
              <a:buNone/>
              <a:defRPr lang="bg-BG" sz="4000" b="0" cap="none" baseline="0" dirty="0">
                <a:solidFill>
                  <a:schemeClr val="tx1"/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2510" y="4749747"/>
            <a:ext cx="7501890" cy="1274011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457200" indent="-457200">
              <a:buFontTx/>
              <a:buNone/>
              <a:defRPr lang="en-US" sz="2800" b="0" cap="none" baseline="0" dirty="0">
                <a:solidFill>
                  <a:srgbClr val="006600"/>
                </a:solidFill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Snip Single Corner Rectangle 45"/>
          <p:cNvSpPr/>
          <p:nvPr/>
        </p:nvSpPr>
        <p:spPr>
          <a:xfrm flipH="1" flipV="1">
            <a:off x="1865551" y="-21511"/>
            <a:ext cx="6668849" cy="4885059"/>
          </a:xfrm>
          <a:prstGeom prst="snip1Rect">
            <a:avLst>
              <a:gd name="adj" fmla="val 7714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1200" y="1905000"/>
            <a:ext cx="6440634" cy="2209799"/>
          </a:xfrm>
        </p:spPr>
        <p:txBody>
          <a:bodyPr anchor="t">
            <a:noAutofit/>
          </a:bodyPr>
          <a:lstStyle>
            <a:lvl1pPr>
              <a:defRPr lang="en-US" sz="4400" b="0" kern="1200" dirty="0">
                <a:solidFill>
                  <a:srgbClr val="006600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72" name="Title 1"/>
          <p:cNvSpPr txBox="1">
            <a:spLocks/>
          </p:cNvSpPr>
          <p:nvPr userDrawn="1"/>
        </p:nvSpPr>
        <p:spPr>
          <a:xfrm>
            <a:off x="3657600" y="4478669"/>
            <a:ext cx="4764234" cy="321931"/>
          </a:xfrm>
          <a:prstGeom prst="rect">
            <a:avLst/>
          </a:prstGeom>
          <a:effectLst>
            <a:outerShdw blurRad="50800" algn="ctr" rotWithShape="0">
              <a:prstClr val="black">
                <a:alpha val="20000"/>
              </a:prstClr>
            </a:outerShdw>
          </a:effectLst>
        </p:spPr>
        <p:txBody>
          <a:bodyPr vert="horz" wrap="none" lIns="91440" tIns="45720" rIns="91440" bIns="45720" rtlCol="0">
            <a:noAutofit/>
          </a:bodyPr>
          <a:lstStyle>
            <a:lvl1pPr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000" b="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63500" algn="ctr" rotWithShape="0">
                    <a:srgbClr val="003300">
                      <a:alpha val="50000"/>
                    </a:srgbClr>
                  </a:outerShdw>
                </a:effectLst>
                <a:ea typeface="+mj-ea"/>
                <a:cs typeface="Times New Roman"/>
              </a:defRPr>
            </a:lvl1pPr>
            <a:lvl2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2pPr>
            <a:lvl3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3pPr>
            <a:lvl4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4pPr>
            <a:lvl5pPr marL="0" indent="0">
              <a:spcBef>
                <a:spcPct val="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lang="en-US" sz="2800" b="0" baseline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algn="ctr" rotWithShape="0">
                    <a:srgbClr val="0033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5pPr>
            <a:lvl6pPr marL="1517904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6pPr>
            <a:lvl7pPr marL="1719072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7pPr>
            <a:lvl8pPr marL="1920240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8pPr>
            <a:lvl9pPr marL="2121408" indent="-2286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>
                <a:solidFill>
                  <a:schemeClr val="tx2"/>
                </a:solidFill>
              </a:defRPr>
            </a:lvl9pPr>
          </a:lstStyle>
          <a:p>
            <a:pPr algn="r"/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Й.</a:t>
            </a:r>
            <a:r>
              <a:rPr lang="bg-BG" sz="2000" baseline="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 </a:t>
            </a:r>
            <a:r>
              <a:rPr lang="bg-BG" sz="2000" baseline="0" dirty="0" err="1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Бабуков</a:t>
            </a:r>
            <a:r>
              <a:rPr lang="en-US" sz="2000" baseline="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 </a:t>
            </a:r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●</a:t>
            </a:r>
            <a:r>
              <a:rPr lang="bg-BG" sz="2000" baseline="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 П. Бойчев</a:t>
            </a:r>
            <a:r>
              <a:rPr lang="en-US" sz="2000" baseline="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 </a:t>
            </a:r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● </a:t>
            </a:r>
            <a:r>
              <a:rPr lang="bg-BG" sz="2000" dirty="0" err="1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ФМИ</a:t>
            </a:r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 ● СУ ●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201</a:t>
            </a:r>
            <a:r>
              <a:rPr lang="bg-BG" sz="2000" dirty="0">
                <a:solidFill>
                  <a:schemeClr val="accent1">
                    <a:lumMod val="50000"/>
                  </a:schemeClr>
                </a:solidFill>
                <a:effectLst>
                  <a:outerShdw blurRad="63500" algn="ctr" rotWithShape="0">
                    <a:schemeClr val="accent1">
                      <a:alpha val="67000"/>
                    </a:schemeClr>
                  </a:outerShdw>
                </a:effectLst>
              </a:rPr>
              <a:t>5-2021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981200" y="1106795"/>
            <a:ext cx="6466241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>
              <a:buNone/>
              <a:defRPr lang="en-US" sz="3600" b="0" smtClean="0">
                <a:ln>
                  <a:solidFill>
                    <a:schemeClr val="tx1"/>
                  </a:solidFill>
                </a:ln>
                <a:solidFill>
                  <a:srgbClr val="003300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>
              <a:defRPr lang="en-US" sz="1800" smtClean="0">
                <a:solidFill>
                  <a:schemeClr val="tx2"/>
                </a:solidFill>
              </a:defRPr>
            </a:lvl2pPr>
            <a:lvl3pPr>
              <a:defRPr lang="en-US" sz="1800" smtClean="0">
                <a:solidFill>
                  <a:schemeClr val="tx2"/>
                </a:solidFill>
              </a:defRPr>
            </a:lvl3pPr>
            <a:lvl4pPr>
              <a:defRPr lang="en-US" smtClean="0">
                <a:solidFill>
                  <a:schemeClr val="tx2"/>
                </a:solidFill>
              </a:defRPr>
            </a:lvl4pPr>
            <a:lvl5pPr>
              <a:defRPr lang="bg-BG" sz="1800">
                <a:solidFill>
                  <a:schemeClr val="tx2"/>
                </a:solidFill>
              </a:defRPr>
            </a:lvl5pPr>
          </a:lstStyle>
          <a:p>
            <a:pPr marL="0" lvl="0">
              <a:spcBef>
                <a:spcPct val="0"/>
              </a:spcBef>
            </a:pPr>
            <a:r>
              <a:rPr lang="en-US" dirty="0"/>
              <a:t>Click to edit Master text styles</a:t>
            </a:r>
            <a:endParaRPr lang="bg-BG" dirty="0"/>
          </a:p>
        </p:txBody>
      </p:sp>
      <p:sp>
        <p:nvSpPr>
          <p:cNvPr id="74" name="Snip Single Corner Rectangle 73"/>
          <p:cNvSpPr/>
          <p:nvPr userDrawn="1"/>
        </p:nvSpPr>
        <p:spPr>
          <a:xfrm flipH="1" flipV="1">
            <a:off x="2302463" y="4900020"/>
            <a:ext cx="6231936" cy="89423"/>
          </a:xfrm>
          <a:prstGeom prst="snip1Rect">
            <a:avLst>
              <a:gd name="adj" fmla="val 50000"/>
            </a:avLst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75566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nip Diagonal Corner Rectangle 3"/>
          <p:cNvSpPr/>
          <p:nvPr/>
        </p:nvSpPr>
        <p:spPr>
          <a:xfrm>
            <a:off x="66260" y="72888"/>
            <a:ext cx="8993004" cy="6705600"/>
          </a:xfrm>
          <a:prstGeom prst="snip2DiagRect">
            <a:avLst>
              <a:gd name="adj1" fmla="val 0"/>
              <a:gd name="adj2" fmla="val 579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912" y="228600"/>
            <a:ext cx="8661288" cy="648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00514" y="1371600"/>
            <a:ext cx="8505314" cy="5391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-6671" y="6492875"/>
            <a:ext cx="640379" cy="365125"/>
          </a:xfrm>
          <a:prstGeom prst="rect">
            <a:avLst/>
          </a:prstGeom>
        </p:spPr>
        <p:txBody>
          <a:bodyPr vert="horz" lIns="45720" tIns="91440" rIns="0" bIns="0" rtlCol="0" anchor="ctr"/>
          <a:lstStyle>
            <a:lvl1pPr algn="l">
              <a:defRPr lang="bg-BG" sz="1200" b="1" cap="none" spc="0" smtClean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fld id="{C2B91535-A786-4613-A807-A416A35B3377}" type="slidenum">
              <a:rPr lang="bg-BG" smtClean="0"/>
              <a:pPr/>
              <a:t>‹#›</a:t>
            </a:fld>
            <a:endParaRPr lang="bg-BG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2" r:id="rId4"/>
    <p:sldLayoutId id="2147483803" r:id="rId5"/>
    <p:sldLayoutId id="2147483793" r:id="rId6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US" sz="4000" kern="1200" dirty="0">
          <a:solidFill>
            <a:srgbClr val="003300"/>
          </a:solidFill>
          <a:effectLst>
            <a:outerShdw blurRad="63500" algn="ctr" rotWithShape="0">
              <a:srgbClr val="0033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28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rgbClr val="339933"/>
        </a:buClr>
        <a:buSzPct val="100000"/>
        <a:buFont typeface="Times New Roman" panose="02020603050405020304" pitchFamily="18" charset="0"/>
        <a:buChar char="●"/>
        <a:defRPr lang="en-US" sz="2400" kern="1200" dirty="0" smtClean="0">
          <a:solidFill>
            <a:srgbClr val="006600"/>
          </a:solidFill>
          <a:effectLst>
            <a:outerShdw blurRad="63500" algn="ctr" rotWithShape="0">
              <a:srgbClr val="339933">
                <a:alpha val="40000"/>
              </a:srgbClr>
            </a:outerShdw>
          </a:effectLst>
          <a:latin typeface="+mn-lt"/>
          <a:ea typeface="+mn-ea"/>
          <a:cs typeface="+mn-cs"/>
        </a:defRPr>
      </a:lvl2pPr>
      <a:lvl3pPr marL="1028700" indent="-3429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896112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1800" kern="1200" dirty="0" smtClean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097280" indent="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None/>
        <a:defRPr lang="en-US" sz="1600" kern="1200" baseline="0" dirty="0">
          <a:solidFill>
            <a:schemeClr val="tx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Redirections/01%20-%20work%20environmen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Redirections/02%20-%20cub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Redirections/03%20-%20five%20cubes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store.playcanvas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Redirections/04%20-%20five%20colored%20cubes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Redirections/05%20-%20mine%20field%20-%20stage%201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Redirections/05%20-%20mine%20field%20-%20stage%202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Redirections/05%20-%20mine%20field%20-%20stage%203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Redirections/06%20-%20view%20point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://store.playcanvas.com/" TargetMode="Externa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Redirections/07%20-%203D%20model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Redirections/08%20-%203D%20model%20with%20soundtrack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esliyanstudios.com/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Redirections/09%20-%203D%20running%20model%20with%20soundtrack.html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Redirections/10%20-%20rotating%20mine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Example%2010%20-%20Rotating%20mines/Rotating%20mines.avi" TargetMode="External"/><Relationship Id="rId4" Type="http://schemas.openxmlformats.org/officeDocument/2006/relationships/hyperlink" Target="Example%2010%20-%20Rotating%20mines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developer.playcanvas.com/en/tutorials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Redirections/11%20-%20realistic%20running%20robot%20-%20stage%201.html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Redirections/11%20-%20realistic%20running%20robot%20-%20stage%202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Example%2011%20-%20Realistic%20running%20robot" TargetMode="External"/><Relationship Id="rId2" Type="http://schemas.openxmlformats.org/officeDocument/2006/relationships/hyperlink" Target="Redirections/11%20-%20realistic%20running%20robot%20-%20stage%203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Example%2011%20-%20Realistic%20running%20robot/Realistic%20running%20robot.avi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Redirections/12%20-%20collision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Example%2012%20-%20Collision%20and%20boom/Collision%20and%20boom.avi" TargetMode="External"/><Relationship Id="rId4" Type="http://schemas.openxmlformats.org/officeDocument/2006/relationships/hyperlink" Target="Example%2012%20-%20Collision%20and%20boom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Example%2013%20-%20Fog%20and%20bouncing%20mines" TargetMode="External"/><Relationship Id="rId2" Type="http://schemas.openxmlformats.org/officeDocument/2006/relationships/hyperlink" Target="Redirections/13%20-%20rotating%20view%20poin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Example%2013%20-%20Fog%20and%20bouncing%20mines/Fog%20and%20bouncing%20mines.avi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ogin.playcanvas.com/" TargetMode="Externa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Redirections/14%20-%20Infinity%20gam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Example%2014%20-%20Infinite%20game/Infinite%20game.avi" TargetMode="External"/><Relationship Id="rId4" Type="http://schemas.openxmlformats.org/officeDocument/2006/relationships/hyperlink" Target="Example%2014%20-%20Infinite%20game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playcanvas.com/en/user-manual/designer/" TargetMode="External"/><Relationship Id="rId2" Type="http://schemas.openxmlformats.org/officeDocument/2006/relationships/hyperlink" Target="https://en.wikipedia.org/wiki/PlayCanvas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developer.playcanvas.com/en/tutorials/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Redirections/01%20-%20work%20environment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noProof="0" dirty="0" err="1"/>
              <a:t>PlayCanvas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Тема №27</a:t>
            </a:r>
          </a:p>
        </p:txBody>
      </p:sp>
    </p:spTree>
    <p:extLst>
      <p:ext uri="{BB962C8B-B14F-4D97-AF65-F5344CB8AC3E}">
        <p14:creationId xmlns:p14="http://schemas.microsoft.com/office/powerpoint/2010/main" val="2366791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Меню </a:t>
            </a:r>
          </a:p>
          <a:p>
            <a:pPr lvl="1"/>
            <a:r>
              <a:rPr lang="bg-BG" noProof="0" dirty="0"/>
              <a:t>Отваря се при избор на </a:t>
            </a:r>
            <a:r>
              <a:rPr lang="bg-BG" noProof="0" dirty="0" err="1"/>
              <a:t>PlayCanvas</a:t>
            </a:r>
            <a:r>
              <a:rPr lang="bg-BG" noProof="0" dirty="0"/>
              <a:t> иконата</a:t>
            </a:r>
          </a:p>
          <a:p>
            <a:pPr lvl="1"/>
            <a:r>
              <a:rPr lang="bg-BG" noProof="0" dirty="0"/>
              <a:t>Съдържа списък с командите, които може да изпълним </a:t>
            </a:r>
          </a:p>
          <a:p>
            <a:pPr lvl="1"/>
            <a:r>
              <a:rPr lang="bg-BG" noProof="0" dirty="0"/>
              <a:t>За повечето налични команди съществува клавишна комбинация за по-бърза работа</a:t>
            </a:r>
          </a:p>
          <a:p>
            <a:pPr lvl="1"/>
            <a:endParaRPr lang="bg-BG" noProof="0" dirty="0"/>
          </a:p>
          <a:p>
            <a:r>
              <a:rPr lang="bg-BG" noProof="0" dirty="0"/>
              <a:t>Лента с инструменти</a:t>
            </a:r>
          </a:p>
          <a:p>
            <a:pPr lvl="1"/>
            <a:r>
              <a:rPr lang="bg-BG" noProof="0" dirty="0"/>
              <a:t>Съдържа набор от често ползвани команди</a:t>
            </a:r>
          </a:p>
          <a:p>
            <a:pPr lvl="1"/>
            <a:r>
              <a:rPr lang="bg-BG" noProof="0" dirty="0"/>
              <a:t>Един от най-важните е бутона </a:t>
            </a:r>
            <a:r>
              <a:rPr lang="en-US" noProof="0" dirty="0"/>
              <a:t>[</a:t>
            </a:r>
            <a:r>
              <a:rPr lang="bg-BG" b="1" noProof="0" dirty="0" err="1"/>
              <a:t>Launch</a:t>
            </a:r>
            <a:r>
              <a:rPr lang="en-US" noProof="0" dirty="0"/>
              <a:t>]</a:t>
            </a:r>
            <a:r>
              <a:rPr lang="bg-BG" noProof="0" dirty="0"/>
              <a:t>       – той стартира в отделен прозорец създадената сцена</a:t>
            </a:r>
          </a:p>
        </p:txBody>
      </p:sp>
      <p:pic>
        <p:nvPicPr>
          <p:cNvPr id="6" name="Picture 3">
            <a:hlinkClick r:id="rId2" action="ppaction://hlinkfile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" t="10005" r="95977" b="84660"/>
          <a:stretch/>
        </p:blipFill>
        <p:spPr bwMode="auto">
          <a:xfrm>
            <a:off x="7023847" y="865094"/>
            <a:ext cx="397727" cy="401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59" t="11937" r="24697" b="83609"/>
          <a:stretch/>
        </p:blipFill>
        <p:spPr>
          <a:xfrm>
            <a:off x="6248400" y="3565986"/>
            <a:ext cx="288073" cy="30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58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" t="11499" r="661" b="1059"/>
          <a:stretch/>
        </p:blipFill>
        <p:spPr>
          <a:xfrm>
            <a:off x="218313" y="1371600"/>
            <a:ext cx="8701549" cy="4125335"/>
          </a:xfrm>
          <a:prstGeom prst="rect">
            <a:avLst/>
          </a:prstGeom>
        </p:spPr>
      </p:pic>
      <p:sp>
        <p:nvSpPr>
          <p:cNvPr id="12" name="TextBox 24"/>
          <p:cNvSpPr txBox="1"/>
          <p:nvPr/>
        </p:nvSpPr>
        <p:spPr>
          <a:xfrm>
            <a:off x="641812" y="1740904"/>
            <a:ext cx="8763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Menu</a:t>
            </a:r>
          </a:p>
        </p:txBody>
      </p:sp>
      <p:sp>
        <p:nvSpPr>
          <p:cNvPr id="14" name="TextBox 24"/>
          <p:cNvSpPr txBox="1"/>
          <p:nvPr/>
        </p:nvSpPr>
        <p:spPr>
          <a:xfrm>
            <a:off x="6158173" y="1954768"/>
            <a:ext cx="10668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Launch</a:t>
            </a:r>
          </a:p>
        </p:txBody>
      </p:sp>
      <p:sp>
        <p:nvSpPr>
          <p:cNvPr id="15" name="TextBox 24"/>
          <p:cNvSpPr txBox="1"/>
          <p:nvPr/>
        </p:nvSpPr>
        <p:spPr>
          <a:xfrm>
            <a:off x="214411" y="4646875"/>
            <a:ext cx="10668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Toolbar</a:t>
            </a:r>
          </a:p>
        </p:txBody>
      </p:sp>
      <p:sp>
        <p:nvSpPr>
          <p:cNvPr id="19" name="Right Arrow 18"/>
          <p:cNvSpPr/>
          <p:nvPr/>
        </p:nvSpPr>
        <p:spPr>
          <a:xfrm rot="13500000" flipV="1">
            <a:off x="451980" y="1611497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Right Arrow 20"/>
          <p:cNvSpPr/>
          <p:nvPr/>
        </p:nvSpPr>
        <p:spPr>
          <a:xfrm rot="16200000">
            <a:off x="204866" y="4378170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Right Arrow 21"/>
          <p:cNvSpPr/>
          <p:nvPr/>
        </p:nvSpPr>
        <p:spPr>
          <a:xfrm rot="16200000">
            <a:off x="6539173" y="1672499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Rectangle 22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Куб</a:t>
            </a:r>
          </a:p>
        </p:txBody>
      </p:sp>
    </p:spTree>
    <p:extLst>
      <p:ext uri="{BB962C8B-B14F-4D97-AF65-F5344CB8AC3E}">
        <p14:creationId xmlns:p14="http://schemas.microsoft.com/office/powerpoint/2010/main" val="198773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noProof="0" dirty="0"/>
              <a:t>Йерархия на програмата</a:t>
            </a:r>
          </a:p>
          <a:p>
            <a:pPr lvl="1"/>
            <a:r>
              <a:rPr lang="bg-BG" noProof="0" dirty="0"/>
              <a:t>Описва в дървовидна структура йерархията на програмата</a:t>
            </a:r>
          </a:p>
          <a:p>
            <a:pPr lvl="1"/>
            <a:r>
              <a:rPr lang="bg-BG" noProof="0" dirty="0"/>
              <a:t>Коренът на дървото е винаги </a:t>
            </a:r>
            <a:r>
              <a:rPr lang="bg-BG" b="1" noProof="0" dirty="0" err="1"/>
              <a:t>Root</a:t>
            </a:r>
            <a:endParaRPr lang="bg-BG" noProof="0" dirty="0"/>
          </a:p>
          <a:p>
            <a:pPr lvl="1"/>
            <a:r>
              <a:rPr lang="bg-BG" noProof="0" dirty="0"/>
              <a:t>Удобен за бързо намиране на даден обект</a:t>
            </a:r>
          </a:p>
          <a:p>
            <a:pPr lvl="1"/>
            <a:r>
              <a:rPr lang="bg-BG" noProof="0" dirty="0"/>
              <a:t>Наредбата на обектите в йерархичния панел е от значение, всеки подчинен обект наследява свойства от родителския</a:t>
            </a:r>
          </a:p>
          <a:p>
            <a:pPr lvl="1"/>
            <a:endParaRPr lang="bg-BG" dirty="0"/>
          </a:p>
          <a:p>
            <a:r>
              <a:rPr lang="bg-BG" noProof="0" dirty="0"/>
              <a:t>Инспектор</a:t>
            </a:r>
          </a:p>
          <a:p>
            <a:pPr lvl="1"/>
            <a:r>
              <a:rPr lang="bg-BG" dirty="0"/>
              <a:t>Показва атрибутите, налични за избран обект</a:t>
            </a:r>
          </a:p>
          <a:p>
            <a:pPr lvl="1"/>
            <a:r>
              <a:rPr lang="bg-BG" dirty="0"/>
              <a:t>Позволява промяна на стойности на атрибутите</a:t>
            </a:r>
          </a:p>
          <a:p>
            <a:pPr lvl="1"/>
            <a:r>
              <a:rPr lang="bg-BG" dirty="0"/>
              <a:t>Характерни свойства за обект са позициониране, мащабиране, ориентация</a:t>
            </a:r>
          </a:p>
          <a:p>
            <a:pPr lvl="1"/>
            <a:r>
              <a:rPr lang="bg-BG" dirty="0"/>
              <a:t>При паралелна работа с редактора и стартирана програма промените се отразяват в реално време</a:t>
            </a: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4130919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Пример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Задача: 5 куба</a:t>
            </a:r>
          </a:p>
          <a:p>
            <a:pPr lvl="1"/>
            <a:r>
              <a:rPr lang="bg-BG" noProof="0" dirty="0"/>
              <a:t>Създайте 5 куба, 1 централен и 4 центрирани покрай страните му и лежащи в </a:t>
            </a:r>
            <a:r>
              <a:rPr lang="bg-BG" noProof="0" dirty="0" err="1"/>
              <a:t>XZ</a:t>
            </a:r>
            <a:r>
              <a:rPr lang="bg-BG" noProof="0" dirty="0"/>
              <a:t> равнината</a:t>
            </a:r>
          </a:p>
          <a:p>
            <a:pPr lvl="1"/>
            <a:r>
              <a:rPr lang="bg-BG" noProof="0" dirty="0"/>
              <a:t>Всеки да е 0.9 от размера на предходния куб</a:t>
            </a:r>
          </a:p>
        </p:txBody>
      </p:sp>
    </p:spTree>
    <p:extLst>
      <p:ext uri="{BB962C8B-B14F-4D97-AF65-F5344CB8AC3E}">
        <p14:creationId xmlns:p14="http://schemas.microsoft.com/office/powerpoint/2010/main" val="958956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t="11472" r="709" b="1311"/>
          <a:stretch/>
        </p:blipFill>
        <p:spPr>
          <a:xfrm>
            <a:off x="238369" y="1371600"/>
            <a:ext cx="8690708" cy="4114800"/>
          </a:xfrm>
          <a:prstGeom prst="rect">
            <a:avLst/>
          </a:prstGeom>
        </p:spPr>
      </p:pic>
      <p:sp>
        <p:nvSpPr>
          <p:cNvPr id="13" name="TextBox 24"/>
          <p:cNvSpPr txBox="1"/>
          <p:nvPr/>
        </p:nvSpPr>
        <p:spPr>
          <a:xfrm>
            <a:off x="4772672" y="1888365"/>
            <a:ext cx="17526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127000" algn="ctr" rotWithShape="0">
                    <a:schemeClr val="tx1"/>
                  </a:outerShdw>
                </a:effectLst>
              </a:defRPr>
            </a:lvl1pPr>
          </a:lstStyle>
          <a:p>
            <a:pPr algn="r"/>
            <a:r>
              <a:rPr lang="bg-BG" dirty="0"/>
              <a:t>центриране</a:t>
            </a:r>
            <a:endParaRPr lang="en-US" dirty="0"/>
          </a:p>
        </p:txBody>
      </p:sp>
      <p:sp>
        <p:nvSpPr>
          <p:cNvPr id="17" name="TextBox 24"/>
          <p:cNvSpPr txBox="1"/>
          <p:nvPr/>
        </p:nvSpPr>
        <p:spPr>
          <a:xfrm>
            <a:off x="560294" y="3222812"/>
            <a:ext cx="17526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127000" algn="ctr" rotWithShape="0">
                    <a:schemeClr val="tx1"/>
                  </a:outerShdw>
                </a:effectLst>
              </a:defRPr>
            </a:lvl1pPr>
          </a:lstStyle>
          <a:p>
            <a:r>
              <a:rPr lang="bg-BG" dirty="0"/>
              <a:t>наследяване</a:t>
            </a:r>
            <a:endParaRPr lang="en-US" dirty="0"/>
          </a:p>
        </p:txBody>
      </p:sp>
      <p:sp>
        <p:nvSpPr>
          <p:cNvPr id="18" name="TextBox 24"/>
          <p:cNvSpPr txBox="1"/>
          <p:nvPr/>
        </p:nvSpPr>
        <p:spPr>
          <a:xfrm>
            <a:off x="5435026" y="2304425"/>
            <a:ext cx="1090246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127000" algn="ctr" rotWithShape="0">
                    <a:schemeClr val="tx1"/>
                  </a:outerShdw>
                </a:effectLst>
              </a:defRPr>
            </a:lvl1pPr>
          </a:lstStyle>
          <a:p>
            <a:pPr algn="r"/>
            <a:r>
              <a:rPr lang="bg-BG" dirty="0"/>
              <a:t>мащаб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 rot="16200000">
            <a:off x="1292756" y="2918593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553200" y="1958541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Right Arrow 20"/>
          <p:cNvSpPr/>
          <p:nvPr/>
        </p:nvSpPr>
        <p:spPr>
          <a:xfrm>
            <a:off x="6553200" y="2372326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Rectangle 21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5 кубчета</a:t>
            </a:r>
          </a:p>
        </p:txBody>
      </p:sp>
    </p:spTree>
    <p:extLst>
      <p:ext uri="{BB962C8B-B14F-4D97-AF65-F5344CB8AC3E}">
        <p14:creationId xmlns:p14="http://schemas.microsoft.com/office/powerpoint/2010/main" val="2425316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Панела </a:t>
            </a:r>
            <a:r>
              <a:rPr lang="bg-BG" dirty="0" err="1"/>
              <a:t>Аssets</a:t>
            </a:r>
            <a:endParaRPr lang="bg-BG" dirty="0"/>
          </a:p>
          <a:p>
            <a:pPr lvl="1"/>
            <a:r>
              <a:rPr lang="bg-BG" dirty="0"/>
              <a:t>Съдържа всички допълнително добавени от нас компоненти към програмата като текстури, </a:t>
            </a:r>
            <a:r>
              <a:rPr lang="bg-BG" noProof="0" dirty="0" err="1"/>
              <a:t>видеа</a:t>
            </a:r>
            <a:r>
              <a:rPr lang="bg-BG" noProof="0" dirty="0"/>
              <a:t>, анимации, скриптове, аудио файлове и други</a:t>
            </a:r>
          </a:p>
          <a:p>
            <a:pPr lvl="1"/>
            <a:r>
              <a:rPr lang="bg-BG" noProof="0" dirty="0" err="1"/>
              <a:t>PlayCanvas</a:t>
            </a:r>
            <a:r>
              <a:rPr lang="bg-BG" noProof="0" dirty="0"/>
              <a:t> представя набор от готови 3D обекти</a:t>
            </a:r>
          </a:p>
          <a:p>
            <a:pPr lvl="1"/>
            <a:r>
              <a:rPr lang="bg-BG" noProof="0" dirty="0"/>
              <a:t>Когато се включат в проекта, те стават видими в панела</a:t>
            </a:r>
          </a:p>
          <a:p>
            <a:pPr lvl="1"/>
            <a:r>
              <a:rPr lang="bg-BG" noProof="0" dirty="0"/>
              <a:t>Готовите 3D обекти могат да бъдат намерени тук </a:t>
            </a:r>
            <a:r>
              <a:rPr lang="bg-BG" noProof="0" dirty="0">
                <a:hlinkClick r:id="rId2"/>
              </a:rPr>
              <a:t>http://store.playcanvas.com/</a:t>
            </a:r>
            <a:endParaRPr lang="bg-BG" noProof="0" dirty="0"/>
          </a:p>
          <a:p>
            <a:pPr lvl="1"/>
            <a:endParaRPr lang="bg-BG" noProof="0" dirty="0"/>
          </a:p>
          <a:p>
            <a:r>
              <a:rPr lang="bg-BG" noProof="0" dirty="0"/>
              <a:t>Оцветяване на кубовете</a:t>
            </a:r>
          </a:p>
          <a:p>
            <a:pPr lvl="1"/>
            <a:r>
              <a:rPr lang="bg-BG" dirty="0"/>
              <a:t>От панела </a:t>
            </a:r>
            <a:r>
              <a:rPr lang="bg-BG" b="1" dirty="0" err="1"/>
              <a:t>Assets</a:t>
            </a:r>
            <a:r>
              <a:rPr lang="bg-BG" dirty="0"/>
              <a:t> създаваме нов материал</a:t>
            </a:r>
          </a:p>
          <a:p>
            <a:pPr lvl="1"/>
            <a:r>
              <a:rPr lang="bg-BG" dirty="0"/>
              <a:t>Задаваме осветяването да е осветяване по </a:t>
            </a:r>
            <a:r>
              <a:rPr lang="bg-BG" dirty="0" err="1"/>
              <a:t>Фонг</a:t>
            </a:r>
            <a:endParaRPr lang="bg-BG" dirty="0"/>
          </a:p>
          <a:p>
            <a:pPr lvl="1"/>
            <a:r>
              <a:rPr lang="bg-BG" dirty="0"/>
              <a:t>От компонента </a:t>
            </a:r>
            <a:r>
              <a:rPr lang="bg-BG" b="1" dirty="0" err="1"/>
              <a:t>Diffuse</a:t>
            </a:r>
            <a:r>
              <a:rPr lang="bg-BG" dirty="0"/>
              <a:t> задаваме цвета на материала</a:t>
            </a:r>
          </a:p>
          <a:p>
            <a:pPr lvl="1"/>
            <a:r>
              <a:rPr lang="bg-BG" dirty="0"/>
              <a:t>Избираме някой от кубовете</a:t>
            </a:r>
          </a:p>
          <a:p>
            <a:pPr lvl="1"/>
            <a:r>
              <a:rPr lang="bg-BG" dirty="0"/>
              <a:t>Задаваме материала му да е създаденият от нас материал</a:t>
            </a:r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584749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t="11414" r="680" b="1322"/>
          <a:stretch/>
        </p:blipFill>
        <p:spPr>
          <a:xfrm>
            <a:off x="238351" y="1371600"/>
            <a:ext cx="8693300" cy="411696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5400000" flipV="1">
            <a:off x="3243844" y="3375792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6477000" y="2805070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6477000" y="4382339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2519944" y="2740847"/>
            <a:ext cx="1752600" cy="58718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bg-BG" dirty="0">
                <a:effectLst>
                  <a:outerShdw blurRad="127000" algn="ctr" rotWithShape="0">
                    <a:schemeClr val="tx1"/>
                  </a:outerShdw>
                </a:effectLst>
              </a:rPr>
              <a:t>създаване</a:t>
            </a:r>
          </a:p>
          <a:p>
            <a:r>
              <a:rPr lang="bg-BG" dirty="0">
                <a:effectLst>
                  <a:outerShdw blurRad="127000" algn="ctr" rotWithShape="0">
                    <a:schemeClr val="tx1"/>
                  </a:outerShdw>
                </a:effectLst>
              </a:rPr>
              <a:t>на материал</a:t>
            </a:r>
            <a:endParaRPr lang="en-US" dirty="0">
              <a:effectLst>
                <a:outerShdw blurRad="127000" algn="ctr" rotWithShape="0">
                  <a:schemeClr val="tx1"/>
                </a:outerShdw>
              </a:effectLst>
            </a:endParaRPr>
          </a:p>
        </p:txBody>
      </p:sp>
      <p:sp>
        <p:nvSpPr>
          <p:cNvPr id="15" name="TextBox 24"/>
          <p:cNvSpPr txBox="1"/>
          <p:nvPr/>
        </p:nvSpPr>
        <p:spPr>
          <a:xfrm>
            <a:off x="4715435" y="2627436"/>
            <a:ext cx="1752600" cy="58718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>
                <a:effectLst>
                  <a:outerShdw blurRad="127000" algn="ctr" rotWithShape="0">
                    <a:schemeClr val="tx1"/>
                  </a:outerShdw>
                </a:effectLst>
              </a:rPr>
              <a:t>осветяване</a:t>
            </a:r>
            <a:endParaRPr lang="en-US" dirty="0">
              <a:effectLst>
                <a:outerShdw blurRad="127000" algn="ctr" rotWithShape="0">
                  <a:schemeClr val="tx1"/>
                </a:outerShdw>
              </a:effectLst>
            </a:endParaRPr>
          </a:p>
        </p:txBody>
      </p:sp>
      <p:sp>
        <p:nvSpPr>
          <p:cNvPr id="16" name="TextBox 24"/>
          <p:cNvSpPr txBox="1"/>
          <p:nvPr/>
        </p:nvSpPr>
        <p:spPr>
          <a:xfrm>
            <a:off x="4742329" y="4204705"/>
            <a:ext cx="1752600" cy="58718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r"/>
            <a:r>
              <a:rPr lang="bg-BG" dirty="0">
                <a:effectLst>
                  <a:outerShdw blurRad="127000" algn="ctr" rotWithShape="0">
                    <a:schemeClr val="tx1"/>
                  </a:outerShdw>
                </a:effectLst>
              </a:rPr>
              <a:t>цвят</a:t>
            </a:r>
            <a:endParaRPr lang="en-US" dirty="0">
              <a:effectLst>
                <a:outerShdw blurRad="127000" algn="ctr" rotWithShape="0">
                  <a:schemeClr val="tx1"/>
                </a:outerShdw>
              </a:effectLst>
            </a:endParaRPr>
          </a:p>
        </p:txBody>
      </p:sp>
      <p:sp>
        <p:nvSpPr>
          <p:cNvPr id="17" name="Rectangle 16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5 цветни кубчета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69289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Минно поле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31594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Задача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Минно поле</a:t>
            </a:r>
          </a:p>
          <a:p>
            <a:pPr lvl="1"/>
            <a:r>
              <a:rPr lang="bg-BG" dirty="0"/>
              <a:t>Трансформирайте </a:t>
            </a:r>
            <a:r>
              <a:rPr lang="bg-BG" noProof="0" dirty="0"/>
              <a:t>петте куба в 4 мини, разположени по една във всеки квадрант</a:t>
            </a:r>
          </a:p>
          <a:p>
            <a:pPr lvl="1"/>
            <a:r>
              <a:rPr lang="bg-BG" noProof="0" dirty="0"/>
              <a:t>Оцветете мините по подходящ начин</a:t>
            </a:r>
          </a:p>
          <a:p>
            <a:pPr lvl="1"/>
            <a:r>
              <a:rPr lang="bg-BG" noProof="0" dirty="0"/>
              <a:t>Добавете минно поле, върху което да са позиционирани мините</a:t>
            </a:r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487777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Решение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Мина</a:t>
            </a:r>
          </a:p>
          <a:p>
            <a:pPr lvl="1"/>
            <a:r>
              <a:rPr lang="bg-BG" noProof="0" dirty="0"/>
              <a:t>Съставена от сфера и 6 стърчащи конуса</a:t>
            </a:r>
          </a:p>
          <a:p>
            <a:pPr lvl="1"/>
            <a:r>
              <a:rPr lang="bg-BG" noProof="0" dirty="0"/>
              <a:t>Не променяме свойствата на сферата</a:t>
            </a:r>
          </a:p>
          <a:p>
            <a:pPr lvl="1"/>
            <a:r>
              <a:rPr lang="bg-BG" noProof="0" dirty="0"/>
              <a:t>Всеки конус е отместен с 0.5 в съответната посока и завъртян по съответната ос</a:t>
            </a:r>
          </a:p>
          <a:p>
            <a:pPr lvl="1"/>
            <a:endParaRPr lang="bg-BG" noProof="0" dirty="0"/>
          </a:p>
          <a:p>
            <a:r>
              <a:rPr lang="bg-BG" noProof="0" dirty="0"/>
              <a:t>Четири мини</a:t>
            </a:r>
          </a:p>
          <a:p>
            <a:pPr lvl="1"/>
            <a:r>
              <a:rPr lang="bg-BG" noProof="0" dirty="0"/>
              <a:t>Създаваме 4 мини по гореописания начин</a:t>
            </a:r>
          </a:p>
          <a:p>
            <a:pPr lvl="1"/>
            <a:r>
              <a:rPr lang="bg-BG" noProof="0" dirty="0"/>
              <a:t>Възползваме се от наследяването на свойствата и променяме свойства само на сферата-родител</a:t>
            </a:r>
          </a:p>
          <a:p>
            <a:pPr lvl="1"/>
            <a:r>
              <a:rPr lang="bg-BG" noProof="0" dirty="0"/>
              <a:t>Позиционираме отделните сфери на височина 1 и координати по </a:t>
            </a:r>
            <a:r>
              <a:rPr lang="en-US" noProof="0" dirty="0"/>
              <a:t>X</a:t>
            </a:r>
            <a:r>
              <a:rPr lang="bg-BG" noProof="0" dirty="0"/>
              <a:t> и </a:t>
            </a:r>
            <a:r>
              <a:rPr lang="en-US" noProof="0" dirty="0"/>
              <a:t>Z, </a:t>
            </a:r>
            <a:r>
              <a:rPr lang="bg-BG" noProof="0" dirty="0"/>
              <a:t>съответно, (2,</a:t>
            </a:r>
            <a:r>
              <a:rPr lang="bg-BG" noProof="0" dirty="0" err="1"/>
              <a:t>2</a:t>
            </a:r>
            <a:r>
              <a:rPr lang="bg-BG" noProof="0" dirty="0"/>
              <a:t>), (2,-</a:t>
            </a:r>
            <a:r>
              <a:rPr lang="bg-BG" noProof="0" dirty="0" err="1"/>
              <a:t>2</a:t>
            </a:r>
            <a:r>
              <a:rPr lang="bg-BG" noProof="0" dirty="0"/>
              <a:t>), (-</a:t>
            </a:r>
            <a:r>
              <a:rPr lang="bg-BG" noProof="0" dirty="0" err="1"/>
              <a:t>2</a:t>
            </a:r>
            <a:r>
              <a:rPr lang="bg-BG" noProof="0" dirty="0"/>
              <a:t>,</a:t>
            </a:r>
            <a:r>
              <a:rPr lang="bg-BG" noProof="0" dirty="0" err="1"/>
              <a:t>2</a:t>
            </a:r>
            <a:r>
              <a:rPr lang="bg-BG" noProof="0" dirty="0"/>
              <a:t>) и (-2,-</a:t>
            </a:r>
            <a:r>
              <a:rPr lang="bg-BG" noProof="0" dirty="0" err="1"/>
              <a:t>2</a:t>
            </a:r>
            <a:r>
              <a:rPr lang="bg-BG" noProof="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48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Обща информация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710145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" t="11338" r="657" b="1347"/>
          <a:stretch/>
        </p:blipFill>
        <p:spPr>
          <a:xfrm>
            <a:off x="224296" y="1371600"/>
            <a:ext cx="8695945" cy="411937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477000" y="2052918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1295400" y="2789185"/>
            <a:ext cx="304800" cy="258815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Rectangle 9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4 мини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75407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Оцветяване и осветяване</a:t>
            </a:r>
          </a:p>
          <a:p>
            <a:pPr lvl="1"/>
            <a:r>
              <a:rPr lang="bg-BG" noProof="0" dirty="0"/>
              <a:t>Задаваме черен цвят на сферата</a:t>
            </a:r>
          </a:p>
          <a:p>
            <a:pPr lvl="1"/>
            <a:r>
              <a:rPr lang="bg-BG" noProof="0" dirty="0"/>
              <a:t>Задаваме червен цвят на конусите</a:t>
            </a:r>
          </a:p>
          <a:p>
            <a:pPr lvl="1"/>
            <a:r>
              <a:rPr lang="bg-BG" noProof="0" dirty="0"/>
              <a:t>Осветяваме всички сфери и конуси с осветяване по </a:t>
            </a:r>
            <a:r>
              <a:rPr lang="bg-BG" noProof="0" dirty="0" err="1"/>
              <a:t>Фонг</a:t>
            </a:r>
            <a:endParaRPr lang="bg-BG" noProof="0" dirty="0"/>
          </a:p>
          <a:p>
            <a:pPr lvl="1"/>
            <a:endParaRPr lang="bg-BG" dirty="0"/>
          </a:p>
          <a:p>
            <a:r>
              <a:rPr lang="bg-BG" dirty="0"/>
              <a:t>Забележка</a:t>
            </a:r>
          </a:p>
          <a:p>
            <a:pPr lvl="1"/>
            <a:r>
              <a:rPr lang="bg-BG" dirty="0"/>
              <a:t>За ускоряване на процеса на създаване на идентични обекти може да се използва клониране на обект</a:t>
            </a:r>
          </a:p>
          <a:p>
            <a:pPr lvl="1"/>
            <a:r>
              <a:rPr lang="bg-BG" dirty="0"/>
              <a:t>Избираме обектите за клониране</a:t>
            </a:r>
          </a:p>
          <a:p>
            <a:pPr lvl="1"/>
            <a:r>
              <a:rPr lang="bg-BG" dirty="0"/>
              <a:t>Създаване на клонинг с копиране</a:t>
            </a:r>
            <a:r>
              <a:rPr lang="en-US" dirty="0"/>
              <a:t> (c</a:t>
            </a:r>
            <a:r>
              <a:rPr lang="bg-BG" dirty="0" err="1"/>
              <a:t>trl</a:t>
            </a:r>
            <a:r>
              <a:rPr lang="en-US" dirty="0"/>
              <a:t>-c, c</a:t>
            </a:r>
            <a:r>
              <a:rPr lang="bg-BG" dirty="0" err="1"/>
              <a:t>trl</a:t>
            </a:r>
            <a:r>
              <a:rPr lang="en-US" dirty="0"/>
              <a:t>-v)</a:t>
            </a:r>
            <a:endParaRPr lang="bg-BG" dirty="0"/>
          </a:p>
          <a:p>
            <a:pPr lvl="1"/>
            <a:r>
              <a:rPr lang="bg-BG" dirty="0"/>
              <a:t>Позиционираме обекта в йерархичното дърво с влачене до желаното място</a:t>
            </a:r>
          </a:p>
        </p:txBody>
      </p:sp>
    </p:spTree>
    <p:extLst>
      <p:ext uri="{BB962C8B-B14F-4D97-AF65-F5344CB8AC3E}">
        <p14:creationId xmlns:p14="http://schemas.microsoft.com/office/powerpoint/2010/main" val="3844647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" t="11367" r="717" b="1305"/>
          <a:stretch/>
        </p:blipFill>
        <p:spPr>
          <a:xfrm>
            <a:off x="222976" y="1371600"/>
            <a:ext cx="8692015" cy="4120017"/>
          </a:xfrm>
          <a:prstGeom prst="rect">
            <a:avLst/>
          </a:prstGeom>
        </p:spPr>
      </p:pic>
      <p:sp>
        <p:nvSpPr>
          <p:cNvPr id="6" name="Rectangle 5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4 цветни мини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9730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Земя</a:t>
            </a:r>
          </a:p>
          <a:p>
            <a:pPr lvl="1"/>
            <a:r>
              <a:rPr lang="bg-BG" noProof="0" dirty="0"/>
              <a:t>Създаваме обект тип </a:t>
            </a:r>
            <a:r>
              <a:rPr lang="bg-BG" b="1" noProof="0" dirty="0" err="1"/>
              <a:t>Box</a:t>
            </a:r>
            <a:r>
              <a:rPr lang="bg-BG" noProof="0" dirty="0"/>
              <a:t>, пряк наследник на </a:t>
            </a:r>
            <a:r>
              <a:rPr lang="bg-BG" b="1" noProof="0" dirty="0" err="1"/>
              <a:t>Root</a:t>
            </a:r>
            <a:endParaRPr lang="bg-BG" b="1" noProof="0" dirty="0"/>
          </a:p>
          <a:p>
            <a:pPr lvl="1"/>
            <a:r>
              <a:rPr lang="bg-BG" noProof="0" dirty="0"/>
              <a:t>Увеличаваме мащаба по X и по Z на 300</a:t>
            </a:r>
          </a:p>
          <a:p>
            <a:pPr lvl="1"/>
            <a:r>
              <a:rPr lang="bg-BG" noProof="0" dirty="0"/>
              <a:t>Позиционираме полето с -0.5 по Y</a:t>
            </a:r>
          </a:p>
          <a:p>
            <a:pPr lvl="1"/>
            <a:endParaRPr lang="bg-BG" noProof="0" dirty="0"/>
          </a:p>
          <a:p>
            <a:r>
              <a:rPr lang="bg-BG" noProof="0" dirty="0"/>
              <a:t>Минно поле</a:t>
            </a:r>
          </a:p>
          <a:p>
            <a:pPr lvl="1"/>
            <a:r>
              <a:rPr lang="bg-BG" noProof="0" dirty="0"/>
              <a:t>Добавяме текстура за опаковка на създаденото</a:t>
            </a:r>
            <a:br>
              <a:rPr lang="bg-BG" noProof="0" dirty="0"/>
            </a:br>
            <a:r>
              <a:rPr lang="bg-BG" noProof="0" dirty="0"/>
              <a:t>поле чрез опцията </a:t>
            </a:r>
            <a:r>
              <a:rPr lang="en-US" b="1" noProof="0" dirty="0"/>
              <a:t>upload</a:t>
            </a:r>
            <a:r>
              <a:rPr lang="en-US" noProof="0" dirty="0"/>
              <a:t> </a:t>
            </a:r>
            <a:r>
              <a:rPr lang="bg-BG" noProof="0" dirty="0"/>
              <a:t>в панела </a:t>
            </a:r>
            <a:r>
              <a:rPr lang="bg-BG" b="1" noProof="0" dirty="0" err="1"/>
              <a:t>Assets</a:t>
            </a:r>
            <a:endParaRPr lang="bg-BG" b="1" noProof="0" dirty="0"/>
          </a:p>
          <a:p>
            <a:pPr lvl="1"/>
            <a:r>
              <a:rPr lang="bg-BG" noProof="0" dirty="0"/>
              <a:t>Създаваме нов материал с текстура вместо цвят в </a:t>
            </a:r>
            <a:r>
              <a:rPr lang="bg-BG" b="1" noProof="0" dirty="0" err="1"/>
              <a:t>Diffuse</a:t>
            </a:r>
            <a:endParaRPr lang="bg-BG" b="1" noProof="0" dirty="0"/>
          </a:p>
          <a:p>
            <a:pPr lvl="1"/>
            <a:r>
              <a:rPr lang="bg-BG" noProof="0" dirty="0"/>
              <a:t>Указваме колко пъти текстурата да е повторена от </a:t>
            </a:r>
            <a:r>
              <a:rPr lang="bg-BG" b="1" noProof="0" dirty="0" err="1"/>
              <a:t>Offset</a:t>
            </a:r>
            <a:r>
              <a:rPr lang="bg-BG" b="1" noProof="0" dirty="0"/>
              <a:t> &amp; </a:t>
            </a:r>
            <a:r>
              <a:rPr lang="bg-BG" b="1" noProof="0" dirty="0" err="1"/>
              <a:t>Tiling</a:t>
            </a:r>
            <a:r>
              <a:rPr lang="bg-BG" noProof="0" dirty="0"/>
              <a:t> чрез свойство </a:t>
            </a:r>
            <a:r>
              <a:rPr lang="bg-BG" b="1" noProof="0" dirty="0" err="1"/>
              <a:t>tiling</a:t>
            </a:r>
            <a:r>
              <a:rPr lang="en-US" noProof="0" dirty="0"/>
              <a:t> – </a:t>
            </a:r>
            <a:r>
              <a:rPr lang="bg-BG" noProof="0" dirty="0"/>
              <a:t>избираме 40x40</a:t>
            </a:r>
          </a:p>
          <a:p>
            <a:pPr lvl="1"/>
            <a:r>
              <a:rPr lang="bg-BG" noProof="0" dirty="0"/>
              <a:t>Задаваме материала на куба да е създаденият от нас материал с текстура</a:t>
            </a:r>
          </a:p>
          <a:p>
            <a:pPr lvl="2"/>
            <a:endParaRPr lang="bg-BG" noProof="0" dirty="0"/>
          </a:p>
        </p:txBody>
      </p:sp>
      <p:sp>
        <p:nvSpPr>
          <p:cNvPr id="4" name="TextBox 2"/>
          <p:cNvSpPr txBox="1"/>
          <p:nvPr/>
        </p:nvSpPr>
        <p:spPr>
          <a:xfrm>
            <a:off x="227484" y="6320135"/>
            <a:ext cx="8764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http://www.aoaforums.com/forum/attachments/digital-image-photo-video-audio-editing/25268d1275609365-camoflage-seamless-texture-maps-free-use-clay-ground-seamless.jpg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80" t="67519" r="58209" b="24759"/>
          <a:stretch/>
        </p:blipFill>
        <p:spPr>
          <a:xfrm>
            <a:off x="7620000" y="2837737"/>
            <a:ext cx="765619" cy="6674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0801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" t="11330" r="599" b="1310"/>
          <a:stretch/>
        </p:blipFill>
        <p:spPr>
          <a:xfrm>
            <a:off x="227484" y="1364910"/>
            <a:ext cx="8697951" cy="4121490"/>
          </a:xfrm>
          <a:prstGeom prst="rect">
            <a:avLst/>
          </a:prstGeom>
        </p:spPr>
      </p:pic>
      <p:sp>
        <p:nvSpPr>
          <p:cNvPr id="22" name="TextBox 24"/>
          <p:cNvSpPr txBox="1"/>
          <p:nvPr/>
        </p:nvSpPr>
        <p:spPr>
          <a:xfrm>
            <a:off x="1639507" y="2582929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3" name="TextBox 24"/>
          <p:cNvSpPr txBox="1"/>
          <p:nvPr/>
        </p:nvSpPr>
        <p:spPr>
          <a:xfrm>
            <a:off x="3468760" y="4953001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2</a:t>
            </a:r>
            <a:endParaRPr lang="en-US" dirty="0"/>
          </a:p>
        </p:txBody>
      </p:sp>
      <p:sp>
        <p:nvSpPr>
          <p:cNvPr id="24" name="TextBox 24"/>
          <p:cNvSpPr txBox="1"/>
          <p:nvPr/>
        </p:nvSpPr>
        <p:spPr>
          <a:xfrm>
            <a:off x="4205027" y="4951392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3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368553" y="4145030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4</a:t>
            </a:r>
            <a:endParaRPr lang="en-US" dirty="0"/>
          </a:p>
        </p:txBody>
      </p:sp>
      <p:sp>
        <p:nvSpPr>
          <p:cNvPr id="27" name="Right Arrow 26"/>
          <p:cNvSpPr/>
          <p:nvPr/>
        </p:nvSpPr>
        <p:spPr>
          <a:xfrm rot="16200000">
            <a:off x="3468760" y="4671193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8" name="Right Arrow 37"/>
          <p:cNvSpPr/>
          <p:nvPr/>
        </p:nvSpPr>
        <p:spPr>
          <a:xfrm rot="16200000">
            <a:off x="4205027" y="4671193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9" name="Right Arrow 38"/>
          <p:cNvSpPr/>
          <p:nvPr/>
        </p:nvSpPr>
        <p:spPr>
          <a:xfrm rot="16200000">
            <a:off x="8368553" y="3849774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Right Arrow 39"/>
          <p:cNvSpPr/>
          <p:nvPr/>
        </p:nvSpPr>
        <p:spPr>
          <a:xfrm rot="10800000">
            <a:off x="1334707" y="2638188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1" name="Rectangle 40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Минно поле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019264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Обекти и компоненти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Обекти</a:t>
            </a:r>
          </a:p>
          <a:p>
            <a:pPr lvl="1"/>
            <a:r>
              <a:rPr lang="bg-BG" noProof="0" dirty="0"/>
              <a:t>В </a:t>
            </a:r>
            <a:r>
              <a:rPr lang="bg-BG" noProof="0" dirty="0" err="1"/>
              <a:t>PlayCanvas</a:t>
            </a:r>
            <a:r>
              <a:rPr lang="bg-BG" noProof="0" dirty="0"/>
              <a:t> всичко е обект</a:t>
            </a:r>
          </a:p>
          <a:p>
            <a:pPr lvl="1"/>
            <a:r>
              <a:rPr lang="bg-BG" noProof="0" dirty="0"/>
              <a:t>Обектът е контейнер с компоненти</a:t>
            </a:r>
          </a:p>
          <a:p>
            <a:pPr lvl="1"/>
            <a:r>
              <a:rPr lang="bg-BG" noProof="0" dirty="0"/>
              <a:t>Обектът сам по себе си съдържа само позиция и ориентация в пространството</a:t>
            </a:r>
          </a:p>
          <a:p>
            <a:pPr lvl="1"/>
            <a:endParaRPr lang="bg-BG" noProof="0" dirty="0"/>
          </a:p>
          <a:p>
            <a:r>
              <a:rPr lang="bg-BG" noProof="0" dirty="0"/>
              <a:t>Компоненти</a:t>
            </a:r>
          </a:p>
          <a:p>
            <a:pPr lvl="1"/>
            <a:r>
              <a:rPr lang="bg-BG" noProof="0" dirty="0"/>
              <a:t>Поведението на обект се манипулира чрез неговите компоненти</a:t>
            </a:r>
          </a:p>
        </p:txBody>
      </p:sp>
    </p:spTree>
    <p:extLst>
      <p:ext uri="{BB962C8B-B14F-4D97-AF65-F5344CB8AC3E}">
        <p14:creationId xmlns:p14="http://schemas.microsoft.com/office/powerpoint/2010/main" val="1123117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Компоненти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Компоненти в </a:t>
            </a:r>
            <a:r>
              <a:rPr lang="en-US" noProof="0" dirty="0" err="1"/>
              <a:t>PlayCanvas</a:t>
            </a:r>
            <a:endParaRPr lang="bg-BG" noProof="0" dirty="0"/>
          </a:p>
          <a:p>
            <a:pPr lvl="1"/>
            <a:r>
              <a:rPr lang="bg-BG" b="1" noProof="0" dirty="0" err="1"/>
              <a:t>Animation</a:t>
            </a:r>
            <a:r>
              <a:rPr lang="bg-BG" noProof="0" dirty="0"/>
              <a:t> – специфично поведение за даден модел</a:t>
            </a:r>
          </a:p>
          <a:p>
            <a:pPr lvl="1"/>
            <a:r>
              <a:rPr lang="bg-BG" b="1" noProof="0" dirty="0" err="1"/>
              <a:t>Audio</a:t>
            </a:r>
            <a:r>
              <a:rPr lang="bg-BG" b="1" noProof="0" dirty="0"/>
              <a:t> </a:t>
            </a:r>
            <a:r>
              <a:rPr lang="bg-BG" b="1" noProof="0" dirty="0" err="1"/>
              <a:t>Listener</a:t>
            </a:r>
            <a:r>
              <a:rPr lang="bg-BG" noProof="0" dirty="0"/>
              <a:t> – добавяне на аудио компонента към обект</a:t>
            </a:r>
          </a:p>
          <a:p>
            <a:pPr lvl="1"/>
            <a:r>
              <a:rPr lang="bg-BG" b="1" noProof="0" dirty="0" err="1"/>
              <a:t>Audio</a:t>
            </a:r>
            <a:r>
              <a:rPr lang="bg-BG" b="1" noProof="0" dirty="0"/>
              <a:t> </a:t>
            </a:r>
            <a:r>
              <a:rPr lang="bg-BG" b="1" noProof="0" dirty="0" err="1"/>
              <a:t>Source</a:t>
            </a:r>
            <a:r>
              <a:rPr lang="bg-BG" noProof="0" dirty="0"/>
              <a:t> – указва източника на звука</a:t>
            </a:r>
          </a:p>
          <a:p>
            <a:pPr lvl="1"/>
            <a:r>
              <a:rPr lang="bg-BG" b="1" noProof="0" dirty="0"/>
              <a:t>Camera</a:t>
            </a:r>
            <a:r>
              <a:rPr lang="bg-BG" noProof="0" dirty="0"/>
              <a:t> – определя гледната точка на наблюдателя</a:t>
            </a:r>
          </a:p>
          <a:p>
            <a:pPr lvl="1"/>
            <a:r>
              <a:rPr lang="bg-BG" b="1" noProof="0" dirty="0" err="1"/>
              <a:t>Collision</a:t>
            </a:r>
            <a:r>
              <a:rPr lang="bg-BG" noProof="0" dirty="0"/>
              <a:t> – задава собствено пространство на обект </a:t>
            </a:r>
          </a:p>
          <a:p>
            <a:pPr lvl="1"/>
            <a:r>
              <a:rPr lang="bg-BG" b="1" noProof="0" dirty="0" err="1"/>
              <a:t>Light</a:t>
            </a:r>
            <a:r>
              <a:rPr lang="bg-BG" noProof="0" dirty="0"/>
              <a:t> – добавя осветление</a:t>
            </a:r>
          </a:p>
          <a:p>
            <a:pPr lvl="1"/>
            <a:r>
              <a:rPr lang="bg-BG" b="1" noProof="0" dirty="0" err="1"/>
              <a:t>Model</a:t>
            </a:r>
            <a:r>
              <a:rPr lang="bg-BG" noProof="0" dirty="0"/>
              <a:t> – визуализира 3D модел на мястото на обекта</a:t>
            </a:r>
          </a:p>
          <a:p>
            <a:pPr lvl="1"/>
            <a:r>
              <a:rPr lang="bg-BG" b="1" noProof="0" dirty="0" err="1"/>
              <a:t>Particle</a:t>
            </a:r>
            <a:r>
              <a:rPr lang="bg-BG" b="1" noProof="0" dirty="0"/>
              <a:t> </a:t>
            </a:r>
            <a:r>
              <a:rPr lang="bg-BG" b="1" noProof="0" dirty="0" err="1"/>
              <a:t>System</a:t>
            </a:r>
            <a:r>
              <a:rPr lang="bg-BG" noProof="0" dirty="0"/>
              <a:t> – добавя излъчвател на частици</a:t>
            </a:r>
          </a:p>
          <a:p>
            <a:pPr lvl="1"/>
            <a:r>
              <a:rPr lang="bg-BG" b="1" noProof="0" dirty="0" err="1"/>
              <a:t>Rigid</a:t>
            </a:r>
            <a:r>
              <a:rPr lang="bg-BG" b="1" noProof="0" dirty="0"/>
              <a:t> </a:t>
            </a:r>
            <a:r>
              <a:rPr lang="bg-BG" b="1" noProof="0" dirty="0" err="1"/>
              <a:t>Body</a:t>
            </a:r>
            <a:r>
              <a:rPr lang="bg-BG" noProof="0" dirty="0"/>
              <a:t> – позволява на обект да бъде участник във физичните свойства на сцената</a:t>
            </a:r>
          </a:p>
          <a:p>
            <a:pPr lvl="1"/>
            <a:r>
              <a:rPr lang="bg-BG" b="1" noProof="0" dirty="0" err="1"/>
              <a:t>Script</a:t>
            </a:r>
            <a:r>
              <a:rPr lang="bg-BG" noProof="0" dirty="0"/>
              <a:t> – позволява ни описване на поведението на обектите</a:t>
            </a:r>
          </a:p>
        </p:txBody>
      </p:sp>
    </p:spTree>
    <p:extLst>
      <p:ext uri="{BB962C8B-B14F-4D97-AF65-F5344CB8AC3E}">
        <p14:creationId xmlns:p14="http://schemas.microsoft.com/office/powerpoint/2010/main" val="3982815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Камера и прозорец на изгледа 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Камера </a:t>
            </a:r>
          </a:p>
          <a:p>
            <a:pPr lvl="1"/>
            <a:r>
              <a:rPr lang="bg-BG" noProof="0" dirty="0"/>
              <a:t>Определя гледната точка на наблюдателя</a:t>
            </a:r>
          </a:p>
          <a:p>
            <a:pPr lvl="1"/>
            <a:r>
              <a:rPr lang="bg-BG" noProof="0" dirty="0"/>
              <a:t>За стартиране на пример е необходимо да има поне една активна камера</a:t>
            </a:r>
            <a:endParaRPr lang="en-US" noProof="0" dirty="0"/>
          </a:p>
          <a:p>
            <a:pPr lvl="1"/>
            <a:endParaRPr lang="bg-BG" noProof="0" dirty="0"/>
          </a:p>
          <a:p>
            <a:r>
              <a:rPr lang="bg-BG" noProof="0" dirty="0"/>
              <a:t>Свойства</a:t>
            </a:r>
          </a:p>
          <a:p>
            <a:pPr lvl="1"/>
            <a:r>
              <a:rPr lang="bg-BG" b="1" noProof="0" dirty="0" err="1"/>
              <a:t>Enabled</a:t>
            </a:r>
            <a:r>
              <a:rPr lang="bg-BG" noProof="0" dirty="0"/>
              <a:t> – определя дали камерата е активна</a:t>
            </a:r>
          </a:p>
          <a:p>
            <a:pPr lvl="1"/>
            <a:r>
              <a:rPr lang="bg-BG" b="1" noProof="0" dirty="0" err="1"/>
              <a:t>Clear</a:t>
            </a:r>
            <a:r>
              <a:rPr lang="bg-BG" b="1" noProof="0" dirty="0"/>
              <a:t> </a:t>
            </a:r>
            <a:r>
              <a:rPr lang="bg-BG" b="1" noProof="0" dirty="0" err="1"/>
              <a:t>buffers</a:t>
            </a:r>
            <a:r>
              <a:rPr lang="bg-BG" noProof="0" dirty="0"/>
              <a:t> – определя кои буфери да се изчистват</a:t>
            </a:r>
          </a:p>
          <a:p>
            <a:pPr lvl="1"/>
            <a:r>
              <a:rPr lang="bg-BG" b="1" noProof="0" dirty="0" err="1"/>
              <a:t>Clear</a:t>
            </a:r>
            <a:r>
              <a:rPr lang="bg-BG" b="1" noProof="0" dirty="0"/>
              <a:t> </a:t>
            </a:r>
            <a:r>
              <a:rPr lang="bg-BG" b="1" noProof="0" dirty="0" err="1"/>
              <a:t>color</a:t>
            </a:r>
            <a:r>
              <a:rPr lang="bg-BG" noProof="0" dirty="0"/>
              <a:t> – определя цвета на фона на сцената</a:t>
            </a:r>
          </a:p>
          <a:p>
            <a:pPr lvl="1"/>
            <a:r>
              <a:rPr lang="bg-BG" b="1" noProof="0" dirty="0" err="1"/>
              <a:t>Projection</a:t>
            </a:r>
            <a:r>
              <a:rPr lang="bg-BG" noProof="0" dirty="0"/>
              <a:t> – определя проекцията на гледната точка</a:t>
            </a:r>
          </a:p>
          <a:p>
            <a:pPr lvl="1"/>
            <a:r>
              <a:rPr lang="bg-BG" b="1" noProof="0" dirty="0" err="1"/>
              <a:t>Clip</a:t>
            </a:r>
            <a:r>
              <a:rPr lang="bg-BG" noProof="0" dirty="0"/>
              <a:t> – определя началото и края на видимата област</a:t>
            </a:r>
          </a:p>
        </p:txBody>
      </p:sp>
    </p:spTree>
    <p:extLst>
      <p:ext uri="{BB962C8B-B14F-4D97-AF65-F5344CB8AC3E}">
        <p14:creationId xmlns:p14="http://schemas.microsoft.com/office/powerpoint/2010/main" val="702334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Задача: Гледна точка и фон</a:t>
            </a:r>
          </a:p>
          <a:p>
            <a:pPr lvl="1"/>
            <a:r>
              <a:rPr lang="bg-BG" noProof="0" dirty="0"/>
              <a:t>Цветът на фона да е преливащ с този на полето</a:t>
            </a:r>
          </a:p>
          <a:p>
            <a:pPr lvl="1"/>
            <a:r>
              <a:rPr lang="bg-BG" noProof="0" dirty="0"/>
              <a:t>Камерата да е така разположена, че да се виждат всички налични обекти</a:t>
            </a:r>
          </a:p>
          <a:p>
            <a:pPr lvl="1"/>
            <a:endParaRPr lang="bg-BG" noProof="0" dirty="0"/>
          </a:p>
          <a:p>
            <a:r>
              <a:rPr lang="bg-BG" noProof="0" dirty="0"/>
              <a:t>Решение</a:t>
            </a:r>
          </a:p>
          <a:p>
            <a:pPr lvl="1"/>
            <a:r>
              <a:rPr lang="bg-BG" noProof="0" dirty="0"/>
              <a:t>Избираме обекта </a:t>
            </a:r>
            <a:r>
              <a:rPr lang="bg-BG" b="1" noProof="0" dirty="0"/>
              <a:t>Camera</a:t>
            </a:r>
          </a:p>
          <a:p>
            <a:pPr lvl="1"/>
            <a:r>
              <a:rPr lang="bg-BG" noProof="0" dirty="0"/>
              <a:t>Задаваме подходящи стойности за компонентите </a:t>
            </a:r>
            <a:r>
              <a:rPr lang="bg-BG" b="1" noProof="0" dirty="0"/>
              <a:t>r</a:t>
            </a:r>
            <a:r>
              <a:rPr lang="bg-BG" noProof="0" dirty="0"/>
              <a:t>, </a:t>
            </a:r>
            <a:r>
              <a:rPr lang="bg-BG" b="1" noProof="0" dirty="0"/>
              <a:t>g</a:t>
            </a:r>
            <a:r>
              <a:rPr lang="bg-BG" noProof="0" dirty="0"/>
              <a:t> и </a:t>
            </a:r>
            <a:r>
              <a:rPr lang="bg-BG" b="1" noProof="0" dirty="0"/>
              <a:t>b</a:t>
            </a:r>
            <a:r>
              <a:rPr lang="bg-BG" noProof="0" dirty="0"/>
              <a:t> в свойството </a:t>
            </a:r>
            <a:r>
              <a:rPr lang="bg-BG" b="1" noProof="0" dirty="0" err="1"/>
              <a:t>Clear</a:t>
            </a:r>
            <a:r>
              <a:rPr lang="bg-BG" b="1" noProof="0" dirty="0"/>
              <a:t> </a:t>
            </a:r>
            <a:r>
              <a:rPr lang="bg-BG" b="1" noProof="0" dirty="0" err="1"/>
              <a:t>Color</a:t>
            </a:r>
            <a:endParaRPr lang="bg-BG" b="1" noProof="0" dirty="0"/>
          </a:p>
          <a:p>
            <a:pPr lvl="1"/>
            <a:r>
              <a:rPr lang="bg-BG" noProof="0" dirty="0"/>
              <a:t>Поставяме се на мястото на камерата</a:t>
            </a:r>
          </a:p>
          <a:p>
            <a:pPr lvl="1"/>
            <a:r>
              <a:rPr lang="bg-BG" noProof="0" dirty="0"/>
              <a:t>Нагласяме я така, че гледката да ни харесва</a:t>
            </a:r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0090248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" t="11567" r="673" b="1328"/>
          <a:stretch/>
        </p:blipFill>
        <p:spPr>
          <a:xfrm>
            <a:off x="242684" y="1371600"/>
            <a:ext cx="8714969" cy="40953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0800000">
            <a:off x="1620541" y="1679715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ight Arrow 13"/>
          <p:cNvSpPr/>
          <p:nvPr/>
        </p:nvSpPr>
        <p:spPr>
          <a:xfrm rot="10800000">
            <a:off x="7983415" y="3289842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Right Arrow 14"/>
          <p:cNvSpPr/>
          <p:nvPr/>
        </p:nvSpPr>
        <p:spPr>
          <a:xfrm rot="16200000">
            <a:off x="5567083" y="1694329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Right Arrow 15"/>
          <p:cNvSpPr/>
          <p:nvPr/>
        </p:nvSpPr>
        <p:spPr>
          <a:xfrm rot="5400000" flipV="1">
            <a:off x="7983415" y="1634568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Rectangle 16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Гледна точка и фон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91677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 err="1"/>
              <a:t>PlayCanvas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Какво е </a:t>
            </a:r>
            <a:r>
              <a:rPr lang="bg-BG" noProof="0" dirty="0" err="1"/>
              <a:t>PlayCanvas</a:t>
            </a:r>
            <a:r>
              <a:rPr lang="bg-BG" noProof="0" dirty="0"/>
              <a:t>?</a:t>
            </a:r>
          </a:p>
          <a:p>
            <a:pPr lvl="1"/>
            <a:r>
              <a:rPr lang="bg-BG" noProof="0" dirty="0"/>
              <a:t>Онлайн платформа с отворен код за улеснено разработване на 3D игри</a:t>
            </a:r>
          </a:p>
          <a:p>
            <a:pPr lvl="1"/>
            <a:r>
              <a:rPr lang="bg-BG" noProof="0" dirty="0"/>
              <a:t>Предоставя механизми за симулация на физика на твърдо тяло, аудио, създаване на 3D сцени и анимации</a:t>
            </a:r>
          </a:p>
          <a:p>
            <a:pPr lvl="1"/>
            <a:r>
              <a:rPr lang="bg-BG" noProof="0" dirty="0"/>
              <a:t>Позволява </a:t>
            </a:r>
            <a:r>
              <a:rPr lang="bg-BG" dirty="0"/>
              <a:t>съвместна </a:t>
            </a:r>
            <a:r>
              <a:rPr lang="bg-BG" noProof="0" dirty="0"/>
              <a:t>работа на няколко разработчика върху даден проект в реално време</a:t>
            </a:r>
          </a:p>
          <a:p>
            <a:pPr lvl="1"/>
            <a:r>
              <a:rPr lang="bg-BG" noProof="0" dirty="0"/>
              <a:t>Работи върху модерните браузъри, поддържащи WebGL</a:t>
            </a:r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8811462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Добавяне на 3D модел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На съществуващ модел</a:t>
            </a:r>
          </a:p>
          <a:p>
            <a:pPr lvl="1"/>
            <a:r>
              <a:rPr lang="bg-BG" noProof="0" dirty="0"/>
              <a:t>Влизаме тук: </a:t>
            </a:r>
            <a:r>
              <a:rPr lang="bg-BG" noProof="0" dirty="0">
                <a:hlinkClick r:id="rId2"/>
              </a:rPr>
              <a:t>http://store.playcanvas.com/</a:t>
            </a:r>
            <a:endParaRPr lang="bg-BG" noProof="0" dirty="0"/>
          </a:p>
          <a:p>
            <a:pPr lvl="1"/>
            <a:r>
              <a:rPr lang="bg-BG" noProof="0" dirty="0"/>
              <a:t>Избираме наличен модел по наш вкус</a:t>
            </a:r>
          </a:p>
          <a:p>
            <a:pPr lvl="1"/>
            <a:r>
              <a:rPr lang="bg-BG" noProof="0" dirty="0"/>
              <a:t>Сваляме модела в проекта</a:t>
            </a:r>
          </a:p>
          <a:p>
            <a:pPr lvl="1"/>
            <a:r>
              <a:rPr lang="bg-BG" dirty="0"/>
              <a:t>Модел може да съдържа вградени анимации</a:t>
            </a:r>
            <a:endParaRPr lang="bg-BG" noProof="0" dirty="0"/>
          </a:p>
          <a:p>
            <a:pPr lvl="1"/>
            <a:endParaRPr lang="bg-BG" noProof="0" dirty="0"/>
          </a:p>
          <a:p>
            <a:r>
              <a:rPr lang="bg-BG" noProof="0" dirty="0"/>
              <a:t>На несъществуващ (все още) модел</a:t>
            </a:r>
          </a:p>
          <a:p>
            <a:pPr lvl="1"/>
            <a:r>
              <a:rPr lang="bg-BG" noProof="0" dirty="0"/>
              <a:t>Създаваме си собствен 3D модел</a:t>
            </a:r>
          </a:p>
          <a:p>
            <a:pPr lvl="1"/>
            <a:r>
              <a:rPr lang="bg-BG" dirty="0"/>
              <a:t>Богат избор – </a:t>
            </a:r>
            <a:r>
              <a:rPr lang="bg-BG" noProof="0" dirty="0"/>
              <a:t>почти всяка програма за моделиране на 3D обекти, която поддържа </a:t>
            </a:r>
            <a:r>
              <a:rPr lang="bg-BG" noProof="0" dirty="0" err="1"/>
              <a:t>FBX</a:t>
            </a:r>
            <a:r>
              <a:rPr lang="bg-BG" noProof="0" dirty="0"/>
              <a:t> формат: </a:t>
            </a:r>
            <a:r>
              <a:rPr lang="bg-BG" noProof="0" dirty="0" err="1"/>
              <a:t>Blender</a:t>
            </a:r>
            <a:r>
              <a:rPr lang="bg-BG" noProof="0" dirty="0"/>
              <a:t>, </a:t>
            </a:r>
            <a:r>
              <a:rPr lang="bg-BG" noProof="0" dirty="0" err="1"/>
              <a:t>Sketch</a:t>
            </a:r>
            <a:r>
              <a:rPr lang="bg-BG" noProof="0" dirty="0"/>
              <a:t> Up, </a:t>
            </a:r>
            <a:r>
              <a:rPr lang="bg-BG" noProof="0" dirty="0" err="1"/>
              <a:t>Autodesk</a:t>
            </a:r>
            <a:r>
              <a:rPr lang="bg-BG" noProof="0" dirty="0"/>
              <a:t> 3D </a:t>
            </a:r>
            <a:r>
              <a:rPr lang="bg-BG" noProof="0" dirty="0" err="1"/>
              <a:t>Studio</a:t>
            </a:r>
            <a:r>
              <a:rPr lang="bg-BG" noProof="0" dirty="0"/>
              <a:t> </a:t>
            </a:r>
            <a:r>
              <a:rPr lang="bg-BG" noProof="0" dirty="0" err="1"/>
              <a:t>Max</a:t>
            </a:r>
            <a:r>
              <a:rPr lang="bg-BG" noProof="0" dirty="0"/>
              <a:t>, </a:t>
            </a:r>
            <a:r>
              <a:rPr lang="bg-BG" noProof="0" dirty="0" err="1"/>
              <a:t>Autodesk</a:t>
            </a:r>
            <a:r>
              <a:rPr lang="bg-BG" noProof="0" dirty="0"/>
              <a:t> </a:t>
            </a:r>
            <a:r>
              <a:rPr lang="bg-BG" noProof="0" dirty="0" err="1"/>
              <a:t>Maya</a:t>
            </a:r>
            <a:endParaRPr lang="bg-BG" noProof="0" dirty="0"/>
          </a:p>
          <a:p>
            <a:pPr lvl="1"/>
            <a:r>
              <a:rPr lang="bg-BG" noProof="0" dirty="0"/>
              <a:t>Експортираме създадения модел в </a:t>
            </a:r>
            <a:r>
              <a:rPr lang="bg-BG" noProof="0" dirty="0" err="1"/>
              <a:t>FBX</a:t>
            </a:r>
            <a:r>
              <a:rPr lang="bg-BG" noProof="0" dirty="0"/>
              <a:t> формат</a:t>
            </a:r>
          </a:p>
          <a:p>
            <a:pPr lvl="1"/>
            <a:r>
              <a:rPr lang="bg-BG" noProof="0" dirty="0"/>
              <a:t>Добавяме модела към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4073717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" t="11321" r="690" b="1245"/>
          <a:stretch/>
        </p:blipFill>
        <p:spPr>
          <a:xfrm>
            <a:off x="215032" y="1371600"/>
            <a:ext cx="8688852" cy="4125052"/>
          </a:xfrm>
          <a:prstGeom prst="rect">
            <a:avLst/>
          </a:prstGeom>
        </p:spPr>
      </p:pic>
      <p:sp>
        <p:nvSpPr>
          <p:cNvPr id="40" name="TextBox 24"/>
          <p:cNvSpPr txBox="1"/>
          <p:nvPr/>
        </p:nvSpPr>
        <p:spPr>
          <a:xfrm>
            <a:off x="4369714" y="4316721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41" name="TextBox 24"/>
          <p:cNvSpPr txBox="1"/>
          <p:nvPr/>
        </p:nvSpPr>
        <p:spPr>
          <a:xfrm>
            <a:off x="3124200" y="2293959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42" name="TextBox 24"/>
          <p:cNvSpPr txBox="1"/>
          <p:nvPr/>
        </p:nvSpPr>
        <p:spPr>
          <a:xfrm>
            <a:off x="6215073" y="2091364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6" name="Right Arrow 15"/>
          <p:cNvSpPr/>
          <p:nvPr/>
        </p:nvSpPr>
        <p:spPr>
          <a:xfrm rot="16200000">
            <a:off x="4369714" y="4040368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6503894" y="1958056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6503894" y="2362200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Circular Arrow 1">
            <a:hlinkClick r:id="rId2" action="ppaction://hlinkfile"/>
          </p:cNvPr>
          <p:cNvSpPr/>
          <p:nvPr/>
        </p:nvSpPr>
        <p:spPr>
          <a:xfrm>
            <a:off x="2770094" y="1728896"/>
            <a:ext cx="4190999" cy="4748104"/>
          </a:xfrm>
          <a:prstGeom prst="circularArrow">
            <a:avLst>
              <a:gd name="adj1" fmla="val 2667"/>
              <a:gd name="adj2" fmla="val 302305"/>
              <a:gd name="adj3" fmla="val 15565852"/>
              <a:gd name="adj4" fmla="val 10966822"/>
              <a:gd name="adj5" fmla="val 3477"/>
            </a:avLst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40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Rectangle 20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3D </a:t>
            </a:r>
            <a:r>
              <a:rPr lang="bg-BG" dirty="0"/>
              <a:t>модел</a:t>
            </a:r>
            <a:endParaRPr lang="en-US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60848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Компонент </a:t>
            </a:r>
            <a:r>
              <a:rPr lang="bg-BG" noProof="0" dirty="0" err="1"/>
              <a:t>Audio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Компоненти </a:t>
            </a:r>
            <a:r>
              <a:rPr lang="bg-BG" noProof="0" dirty="0" err="1"/>
              <a:t>Audio</a:t>
            </a:r>
            <a:r>
              <a:rPr lang="bg-BG" noProof="0" dirty="0"/>
              <a:t> </a:t>
            </a:r>
            <a:r>
              <a:rPr lang="bg-BG" noProof="0" dirty="0" err="1"/>
              <a:t>Listener</a:t>
            </a:r>
            <a:r>
              <a:rPr lang="bg-BG" noProof="0" dirty="0"/>
              <a:t> и </a:t>
            </a:r>
            <a:r>
              <a:rPr lang="bg-BG" noProof="0" dirty="0" err="1"/>
              <a:t>Audio</a:t>
            </a:r>
            <a:r>
              <a:rPr lang="bg-BG" noProof="0" dirty="0"/>
              <a:t> </a:t>
            </a:r>
            <a:r>
              <a:rPr lang="bg-BG" noProof="0" dirty="0" err="1"/>
              <a:t>Source</a:t>
            </a:r>
            <a:endParaRPr lang="bg-BG" noProof="0" dirty="0"/>
          </a:p>
          <a:p>
            <a:pPr lvl="1"/>
            <a:r>
              <a:rPr lang="bg-BG" noProof="0" dirty="0"/>
              <a:t>Добавят аудио към проекта</a:t>
            </a:r>
          </a:p>
          <a:p>
            <a:pPr lvl="1"/>
            <a:endParaRPr lang="bg-BG" noProof="0" dirty="0"/>
          </a:p>
          <a:p>
            <a:r>
              <a:rPr lang="bg-BG" noProof="0" dirty="0"/>
              <a:t>Задача: Героично аудио</a:t>
            </a:r>
          </a:p>
          <a:p>
            <a:pPr lvl="1"/>
            <a:r>
              <a:rPr lang="bg-BG" noProof="0" dirty="0"/>
              <a:t>Добавете необходимите аудио компоненти</a:t>
            </a:r>
          </a:p>
          <a:p>
            <a:pPr lvl="1"/>
            <a:r>
              <a:rPr lang="bg-BG" noProof="0" dirty="0"/>
              <a:t>Аудио записът да бъде на свободен за ползване героичен саундтрак</a:t>
            </a:r>
          </a:p>
          <a:p>
            <a:pPr lvl="1"/>
            <a:endParaRPr lang="bg-BG" noProof="0" dirty="0"/>
          </a:p>
          <a:p>
            <a:r>
              <a:rPr lang="bg-BG" noProof="0" dirty="0"/>
              <a:t>Решение</a:t>
            </a:r>
          </a:p>
          <a:p>
            <a:pPr lvl="1"/>
            <a:r>
              <a:rPr lang="bg-BG" noProof="0" dirty="0"/>
              <a:t>Намираме героичен саундтрак с подходящ лиценз</a:t>
            </a:r>
          </a:p>
          <a:p>
            <a:pPr lvl="1"/>
            <a:r>
              <a:rPr lang="bg-BG" noProof="0" dirty="0"/>
              <a:t>Добавяме го в </a:t>
            </a:r>
            <a:r>
              <a:rPr lang="bg-BG" b="1" noProof="0" dirty="0" err="1"/>
              <a:t>Assets</a:t>
            </a:r>
            <a:r>
              <a:rPr lang="bg-BG" noProof="0" dirty="0"/>
              <a:t> чрез опцията </a:t>
            </a:r>
            <a:r>
              <a:rPr lang="bg-BG" b="1" noProof="0" dirty="0" err="1"/>
              <a:t>upload</a:t>
            </a:r>
            <a:endParaRPr lang="bg-BG" b="1" noProof="0" dirty="0"/>
          </a:p>
          <a:p>
            <a:pPr lvl="1"/>
            <a:r>
              <a:rPr lang="bg-BG" noProof="0" dirty="0"/>
              <a:t>Завличаме файла от </a:t>
            </a:r>
            <a:r>
              <a:rPr lang="bg-BG" b="1" noProof="0" dirty="0" err="1"/>
              <a:t>Assets</a:t>
            </a:r>
            <a:r>
              <a:rPr lang="bg-BG" noProof="0" dirty="0"/>
              <a:t> до </a:t>
            </a:r>
            <a:r>
              <a:rPr lang="bg-BG" b="1" noProof="0" dirty="0" err="1"/>
              <a:t>Audio</a:t>
            </a:r>
            <a:r>
              <a:rPr lang="bg-BG" b="1" noProof="0" dirty="0"/>
              <a:t> </a:t>
            </a:r>
            <a:r>
              <a:rPr lang="bg-BG" b="1" noProof="0" dirty="0" err="1"/>
              <a:t>Source</a:t>
            </a:r>
            <a:endParaRPr lang="bg-BG" b="1" noProof="0" dirty="0"/>
          </a:p>
        </p:txBody>
      </p:sp>
    </p:spTree>
    <p:extLst>
      <p:ext uri="{BB962C8B-B14F-4D97-AF65-F5344CB8AC3E}">
        <p14:creationId xmlns:p14="http://schemas.microsoft.com/office/powerpoint/2010/main" val="29429114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" t="11307" r="605" b="1233"/>
          <a:stretch/>
        </p:blipFill>
        <p:spPr>
          <a:xfrm>
            <a:off x="213136" y="1371600"/>
            <a:ext cx="8698230" cy="4126230"/>
          </a:xfrm>
          <a:prstGeom prst="rect">
            <a:avLst/>
          </a:prstGeom>
        </p:spPr>
      </p:pic>
      <p:sp>
        <p:nvSpPr>
          <p:cNvPr id="29" name="TextBox 24"/>
          <p:cNvSpPr txBox="1"/>
          <p:nvPr/>
        </p:nvSpPr>
        <p:spPr>
          <a:xfrm>
            <a:off x="2120153" y="1961729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30" name="TextBox 24"/>
          <p:cNvSpPr txBox="1"/>
          <p:nvPr/>
        </p:nvSpPr>
        <p:spPr>
          <a:xfrm>
            <a:off x="3958953" y="4082534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2</a:t>
            </a:r>
            <a:endParaRPr lang="en-US" dirty="0"/>
          </a:p>
        </p:txBody>
      </p:sp>
      <p:sp>
        <p:nvSpPr>
          <p:cNvPr id="31" name="TextBox 24"/>
          <p:cNvSpPr txBox="1"/>
          <p:nvPr/>
        </p:nvSpPr>
        <p:spPr>
          <a:xfrm>
            <a:off x="6792491" y="3210735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3</a:t>
            </a:r>
            <a:endParaRPr lang="en-US" dirty="0"/>
          </a:p>
        </p:txBody>
      </p:sp>
      <p:sp>
        <p:nvSpPr>
          <p:cNvPr id="32" name="TextBox 2"/>
          <p:cNvSpPr txBox="1"/>
          <p:nvPr/>
        </p:nvSpPr>
        <p:spPr>
          <a:xfrm>
            <a:off x="5410200" y="63201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http://www.fesliyanstudios.com/</a:t>
            </a:r>
            <a:endParaRPr lang="en-US" sz="1200" dirty="0">
              <a:solidFill>
                <a:schemeClr val="bg1">
                  <a:lumMod val="65000"/>
                </a:schemeClr>
              </a:solidFill>
              <a:hlinkClick r:id="rId4"/>
            </a:endParaRPr>
          </a:p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Take Down 2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7124185" y="3264966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ight Arrow 13"/>
          <p:cNvSpPr/>
          <p:nvPr/>
        </p:nvSpPr>
        <p:spPr>
          <a:xfrm rot="16200000">
            <a:off x="4383161" y="3985393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Right Arrow 14"/>
          <p:cNvSpPr/>
          <p:nvPr/>
        </p:nvSpPr>
        <p:spPr>
          <a:xfrm rot="10800000">
            <a:off x="1839726" y="2015517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Right Arrow 15"/>
          <p:cNvSpPr/>
          <p:nvPr/>
        </p:nvSpPr>
        <p:spPr>
          <a:xfrm rot="10800000">
            <a:off x="3364317" y="4137793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Rectangle 16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Робот с героичен саундтрак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641886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912" y="228600"/>
            <a:ext cx="8661288" cy="762000"/>
          </a:xfrm>
        </p:spPr>
        <p:txBody>
          <a:bodyPr/>
          <a:lstStyle/>
          <a:p>
            <a:r>
              <a:rPr lang="bg-BG" noProof="0" dirty="0"/>
              <a:t>Компонент </a:t>
            </a:r>
            <a:r>
              <a:rPr lang="bg-BG" noProof="0" dirty="0" err="1"/>
              <a:t>Animation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8610600" cy="5410200"/>
          </a:xfrm>
        </p:spPr>
        <p:txBody>
          <a:bodyPr/>
          <a:lstStyle/>
          <a:p>
            <a:r>
              <a:rPr lang="bg-BG" noProof="0" dirty="0"/>
              <a:t>Роля</a:t>
            </a:r>
          </a:p>
          <a:p>
            <a:pPr lvl="1"/>
            <a:r>
              <a:rPr lang="bg-BG" noProof="0" dirty="0"/>
              <a:t>Предоставя способ за ползване на вградените анимации</a:t>
            </a:r>
          </a:p>
          <a:p>
            <a:pPr lvl="1"/>
            <a:r>
              <a:rPr lang="bg-BG" noProof="0" dirty="0"/>
              <a:t>Съдържа опция за скорост на анимацията (</a:t>
            </a:r>
            <a:r>
              <a:rPr lang="bg-BG" b="1" noProof="0" dirty="0" err="1"/>
              <a:t>Speed</a:t>
            </a:r>
            <a:r>
              <a:rPr lang="bg-BG" noProof="0" dirty="0"/>
              <a:t>)</a:t>
            </a:r>
          </a:p>
          <a:p>
            <a:pPr lvl="1"/>
            <a:r>
              <a:rPr lang="bg-BG" noProof="0" dirty="0"/>
              <a:t>Съдържа опция за повторяемост на анимацията (</a:t>
            </a:r>
            <a:r>
              <a:rPr lang="bg-BG" b="1" noProof="0" dirty="0" err="1"/>
              <a:t>Playback</a:t>
            </a:r>
            <a:r>
              <a:rPr lang="bg-BG" noProof="0" dirty="0"/>
              <a:t>) </a:t>
            </a:r>
          </a:p>
          <a:p>
            <a:pPr lvl="1"/>
            <a:r>
              <a:rPr lang="bg-BG" noProof="0" dirty="0"/>
              <a:t>Типът анимация идва с добавянето на 3D обект, съдържащ инструкции за нейното осъществяване</a:t>
            </a:r>
          </a:p>
          <a:p>
            <a:pPr lvl="1"/>
            <a:r>
              <a:rPr lang="bg-BG" noProof="0" dirty="0"/>
              <a:t>Намират се в </a:t>
            </a:r>
            <a:r>
              <a:rPr lang="bg-BG" b="1" noProof="0" dirty="0" err="1"/>
              <a:t>Assets</a:t>
            </a:r>
            <a:r>
              <a:rPr lang="bg-BG" noProof="0" dirty="0"/>
              <a:t> </a:t>
            </a:r>
            <a:r>
              <a:rPr lang="en-US" dirty="0"/>
              <a:t>|</a:t>
            </a:r>
            <a:r>
              <a:rPr lang="en-US" noProof="0" dirty="0"/>
              <a:t> </a:t>
            </a:r>
            <a:r>
              <a:rPr lang="bg-BG" b="1" noProof="0" dirty="0" err="1"/>
              <a:t>Animation</a:t>
            </a:r>
            <a:endParaRPr lang="bg-BG" b="1" noProof="0" dirty="0"/>
          </a:p>
          <a:p>
            <a:pPr lvl="1"/>
            <a:r>
              <a:rPr lang="bg-BG" dirty="0"/>
              <a:t>Добавят</a:t>
            </a:r>
            <a:r>
              <a:rPr lang="bg-BG" noProof="0" dirty="0"/>
              <a:t> се към компонента </a:t>
            </a:r>
            <a:r>
              <a:rPr lang="bg-BG" b="1" noProof="0" dirty="0" err="1"/>
              <a:t>Animation</a:t>
            </a:r>
            <a:r>
              <a:rPr lang="bg-BG" noProof="0" dirty="0"/>
              <a:t> на 3</a:t>
            </a:r>
            <a:r>
              <a:rPr lang="en-US" noProof="0" dirty="0"/>
              <a:t>D </a:t>
            </a:r>
            <a:r>
              <a:rPr lang="bg-BG" noProof="0" dirty="0"/>
              <a:t>модела</a:t>
            </a:r>
          </a:p>
          <a:p>
            <a:pPr lvl="1"/>
            <a:endParaRPr lang="bg-BG" dirty="0"/>
          </a:p>
          <a:p>
            <a:r>
              <a:rPr lang="bg-BG" noProof="0" dirty="0"/>
              <a:t>Включване на анимация</a:t>
            </a:r>
          </a:p>
          <a:p>
            <a:pPr lvl="1"/>
            <a:r>
              <a:rPr lang="bg-BG" dirty="0"/>
              <a:t>Тичащ на място робот</a:t>
            </a: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3978465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t="11239" r="677" b="1243"/>
          <a:stretch/>
        </p:blipFill>
        <p:spPr>
          <a:xfrm>
            <a:off x="213489" y="1358153"/>
            <a:ext cx="8691513" cy="4128940"/>
          </a:xfrm>
          <a:prstGeom prst="rect">
            <a:avLst/>
          </a:prstGeom>
        </p:spPr>
      </p:pic>
      <p:sp>
        <p:nvSpPr>
          <p:cNvPr id="17" name="TextBox 24"/>
          <p:cNvSpPr txBox="1"/>
          <p:nvPr/>
        </p:nvSpPr>
        <p:spPr>
          <a:xfrm>
            <a:off x="1619576" y="2989078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9" name="TextBox 24"/>
          <p:cNvSpPr txBox="1"/>
          <p:nvPr/>
        </p:nvSpPr>
        <p:spPr>
          <a:xfrm>
            <a:off x="4464533" y="4265108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2</a:t>
            </a:r>
            <a:endParaRPr lang="en-US" dirty="0"/>
          </a:p>
        </p:txBody>
      </p:sp>
      <p:sp>
        <p:nvSpPr>
          <p:cNvPr id="21" name="TextBox 24"/>
          <p:cNvSpPr txBox="1"/>
          <p:nvPr/>
        </p:nvSpPr>
        <p:spPr>
          <a:xfrm>
            <a:off x="6827727" y="3239666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bg-BG" dirty="0"/>
              <a:t>3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1886276" y="3044337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Right Arrow 11"/>
          <p:cNvSpPr/>
          <p:nvPr/>
        </p:nvSpPr>
        <p:spPr>
          <a:xfrm rot="16200000">
            <a:off x="4464533" y="3985392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7132527" y="3293215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Rectangle 22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Тичащ на място робот</a:t>
            </a:r>
            <a:endParaRPr lang="en-US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347908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Скриптове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20107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Компонент </a:t>
            </a:r>
            <a:r>
              <a:rPr lang="bg-BG" noProof="0" dirty="0" err="1"/>
              <a:t>Script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Роля</a:t>
            </a:r>
            <a:endParaRPr lang="bg-BG" noProof="0" dirty="0"/>
          </a:p>
          <a:p>
            <a:pPr lvl="1"/>
            <a:r>
              <a:rPr lang="bg-BG" noProof="0" dirty="0"/>
              <a:t>Създаване на поведение на обект по наш избор</a:t>
            </a:r>
          </a:p>
          <a:p>
            <a:pPr lvl="1"/>
            <a:endParaRPr lang="bg-BG" dirty="0"/>
          </a:p>
          <a:p>
            <a:r>
              <a:rPr lang="bg-BG" noProof="0" dirty="0"/>
              <a:t>Стъпки</a:t>
            </a:r>
          </a:p>
          <a:p>
            <a:pPr lvl="1"/>
            <a:r>
              <a:rPr lang="bg-BG" noProof="0" dirty="0"/>
              <a:t>Добавяне на </a:t>
            </a:r>
            <a:r>
              <a:rPr lang="bg-BG" b="1" noProof="0" dirty="0" err="1"/>
              <a:t>Script</a:t>
            </a:r>
            <a:r>
              <a:rPr lang="bg-BG" noProof="0" dirty="0"/>
              <a:t> –  аналогично на останалите компоненти</a:t>
            </a:r>
          </a:p>
          <a:p>
            <a:pPr lvl="1"/>
            <a:r>
              <a:rPr lang="bg-BG" noProof="0" dirty="0"/>
              <a:t>Създаване на файл с програмен код – в компонента </a:t>
            </a:r>
            <a:r>
              <a:rPr lang="bg-BG" b="1" noProof="0" dirty="0" err="1"/>
              <a:t>Script</a:t>
            </a:r>
            <a:r>
              <a:rPr lang="bg-BG" noProof="0" dirty="0"/>
              <a:t> въвеждаме име на файл в полето </a:t>
            </a:r>
            <a:r>
              <a:rPr lang="bg-BG" b="1" noProof="0" dirty="0" err="1"/>
              <a:t>Add</a:t>
            </a:r>
            <a:endParaRPr lang="bg-BG" b="1" noProof="0" dirty="0"/>
          </a:p>
          <a:p>
            <a:pPr lvl="1"/>
            <a:r>
              <a:rPr lang="bg-BG" noProof="0" dirty="0"/>
              <a:t>Редактиране на скрипт – зареждането му в нов прозорец, в режим на редактиране, става чрез избирането му</a:t>
            </a:r>
          </a:p>
          <a:p>
            <a:pPr lvl="1"/>
            <a:r>
              <a:rPr lang="bg-BG" noProof="0" dirty="0"/>
              <a:t>Създаденият скрипт може да бъде намерен в </a:t>
            </a:r>
            <a:r>
              <a:rPr lang="bg-BG" b="1" noProof="0" dirty="0" err="1"/>
              <a:t>Assets</a:t>
            </a:r>
            <a:endParaRPr lang="bg-BG" b="1" noProof="0" dirty="0"/>
          </a:p>
          <a:p>
            <a:pPr lvl="2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4223772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/>
              <a:t>Добавяне на скрипт</a:t>
            </a:r>
            <a:endParaRPr lang="bg-BG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4" y="1159278"/>
            <a:ext cx="8807826" cy="4701563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715152" y="4478417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6" name="TextBox 24"/>
          <p:cNvSpPr txBox="1"/>
          <p:nvPr/>
        </p:nvSpPr>
        <p:spPr>
          <a:xfrm>
            <a:off x="6180992" y="4522008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28" name="TextBox 24"/>
          <p:cNvSpPr txBox="1"/>
          <p:nvPr/>
        </p:nvSpPr>
        <p:spPr>
          <a:xfrm>
            <a:off x="6180992" y="4819146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019952" y="4533676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6520062" y="4615590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6520062" y="4874405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691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Анатомия на скрипт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Функция </a:t>
            </a:r>
            <a:r>
              <a:rPr lang="bg-BG" dirty="0" err="1"/>
              <a:t>pc</a:t>
            </a:r>
            <a:r>
              <a:rPr lang="bg-BG" dirty="0"/>
              <a:t>.</a:t>
            </a:r>
            <a:r>
              <a:rPr lang="bg-BG" dirty="0" err="1"/>
              <a:t>script</a:t>
            </a:r>
            <a:r>
              <a:rPr lang="bg-BG" dirty="0"/>
              <a:t>.</a:t>
            </a:r>
            <a:r>
              <a:rPr lang="bg-BG" dirty="0" err="1"/>
              <a:t>create</a:t>
            </a:r>
            <a:endParaRPr lang="bg-BG" dirty="0"/>
          </a:p>
          <a:p>
            <a:pPr lvl="1"/>
            <a:r>
              <a:rPr lang="bg-BG" dirty="0"/>
              <a:t>Обгражда целия скрипт</a:t>
            </a:r>
          </a:p>
          <a:p>
            <a:pPr lvl="1"/>
            <a:r>
              <a:rPr lang="bg-BG" dirty="0"/>
              <a:t>Първият аргумент е името на скрипта (</a:t>
            </a:r>
            <a:r>
              <a:rPr lang="bg-BG" b="1" dirty="0" err="1"/>
              <a:t>rotatingMines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Вторият е функция, създаваща инстанция с методи за взаимодействие с обекта</a:t>
            </a:r>
          </a:p>
          <a:p>
            <a:endParaRPr lang="bg-BG" dirty="0"/>
          </a:p>
        </p:txBody>
      </p:sp>
      <p:sp>
        <p:nvSpPr>
          <p:cNvPr id="8" name="Snip Diagonal Corner Rectangle 7"/>
          <p:cNvSpPr/>
          <p:nvPr/>
        </p:nvSpPr>
        <p:spPr>
          <a:xfrm>
            <a:off x="304800" y="4038600"/>
            <a:ext cx="8534400" cy="2514600"/>
          </a:xfrm>
          <a:prstGeom prst="snip2DiagRect">
            <a:avLst>
              <a:gd name="adj1" fmla="val 0"/>
              <a:gd name="adj2" fmla="val 10594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pc.script.create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function (app) {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Creates a new </a:t>
            </a:r>
            <a:r>
              <a:rPr lang="en-GB" sz="17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instance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function (entity)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entity;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783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Поток на работа в </a:t>
            </a:r>
            <a:r>
              <a:rPr lang="bg-BG" noProof="0" dirty="0" err="1"/>
              <a:t>PlayCanvas</a:t>
            </a:r>
            <a:endParaRPr lang="bg-BG" noProof="0" dirty="0"/>
          </a:p>
          <a:p>
            <a:pPr lvl="1"/>
            <a:r>
              <a:rPr lang="bg-BG" noProof="0" dirty="0"/>
              <a:t>Създаване на проект</a:t>
            </a:r>
          </a:p>
          <a:p>
            <a:pPr lvl="1"/>
            <a:r>
              <a:rPr lang="bg-BG" noProof="0" dirty="0"/>
              <a:t>Създаване и/или добавяне на 3D модел към проекта</a:t>
            </a:r>
          </a:p>
          <a:p>
            <a:pPr lvl="1"/>
            <a:r>
              <a:rPr lang="bg-BG" noProof="0" dirty="0"/>
              <a:t>Създаване на обекти в работната среда</a:t>
            </a:r>
          </a:p>
          <a:p>
            <a:pPr lvl="1"/>
            <a:r>
              <a:rPr lang="bg-BG" noProof="0" dirty="0"/>
              <a:t>Описване на поведението на обектите</a:t>
            </a:r>
          </a:p>
          <a:p>
            <a:pPr lvl="1"/>
            <a:r>
              <a:rPr lang="bg-BG" noProof="0" dirty="0"/>
              <a:t>Настройка на външния вид на обектите</a:t>
            </a:r>
          </a:p>
          <a:p>
            <a:pPr lvl="1"/>
            <a:r>
              <a:rPr lang="bg-BG" noProof="0" dirty="0"/>
              <a:t>Към всеки желан обект добавяме </a:t>
            </a:r>
            <a:r>
              <a:rPr lang="bg-BG" noProof="0" dirty="0" err="1"/>
              <a:t>JavaScript</a:t>
            </a:r>
            <a:r>
              <a:rPr lang="bg-BG" noProof="0" dirty="0"/>
              <a:t> програма</a:t>
            </a:r>
          </a:p>
          <a:p>
            <a:pPr lvl="1"/>
            <a:r>
              <a:rPr lang="bg-BG" noProof="0" dirty="0"/>
              <a:t>Публикуване на проекта</a:t>
            </a:r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2025916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Метод </a:t>
            </a:r>
            <a:r>
              <a:rPr lang="bg-BG" dirty="0" err="1"/>
              <a:t>initialize</a:t>
            </a:r>
            <a:endParaRPr lang="bg-BG" dirty="0"/>
          </a:p>
          <a:p>
            <a:pPr lvl="1"/>
            <a:r>
              <a:rPr lang="bg-BG" dirty="0"/>
              <a:t>Изпълнява се еднократно при стартиране на скрипт, но едва след зареждането на всички обекти в програмата</a:t>
            </a:r>
          </a:p>
          <a:p>
            <a:pPr lvl="1"/>
            <a:r>
              <a:rPr lang="bg-BG" dirty="0"/>
              <a:t>Удобен е за еднократни, предварителни настройки</a:t>
            </a:r>
          </a:p>
          <a:p>
            <a:pPr lvl="1"/>
            <a:endParaRPr lang="bg-BG" dirty="0"/>
          </a:p>
          <a:p>
            <a:r>
              <a:rPr lang="bg-BG" dirty="0"/>
              <a:t>Метод </a:t>
            </a:r>
            <a:r>
              <a:rPr lang="bg-BG" dirty="0" err="1"/>
              <a:t>update</a:t>
            </a:r>
            <a:endParaRPr lang="bg-BG" dirty="0"/>
          </a:p>
          <a:p>
            <a:pPr lvl="1"/>
            <a:r>
              <a:rPr lang="bg-BG" dirty="0"/>
              <a:t>Функция за анимационен цикъл</a:t>
            </a:r>
          </a:p>
          <a:p>
            <a:pPr lvl="1"/>
            <a:r>
              <a:rPr lang="bg-BG" dirty="0"/>
              <a:t>Извиква се периодично и приема за аргумент изминалото време </a:t>
            </a:r>
            <a:r>
              <a:rPr lang="bg-BG" b="1" dirty="0" err="1"/>
              <a:t>dt</a:t>
            </a:r>
            <a:r>
              <a:rPr lang="bg-BG" dirty="0"/>
              <a:t> в секунди спрямо нейното последно извикване</a:t>
            </a:r>
          </a:p>
        </p:txBody>
      </p:sp>
      <p:sp>
        <p:nvSpPr>
          <p:cNvPr id="8" name="Snip Diagonal Corner Rectangle 7"/>
          <p:cNvSpPr/>
          <p:nvPr/>
        </p:nvSpPr>
        <p:spPr>
          <a:xfrm>
            <a:off x="304800" y="3886200"/>
            <a:ext cx="8534400" cy="2667000"/>
          </a:xfrm>
          <a:prstGeom prst="snip2DiagRect">
            <a:avLst>
              <a:gd name="adj1" fmla="val 0"/>
              <a:gd name="adj2" fmla="val 11392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pc.script.create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function (app) {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RotatingMines.prototype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initialize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() {...},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update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{...}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RotatingMines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3182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Въртящи се мини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Задача</a:t>
            </a:r>
          </a:p>
          <a:p>
            <a:pPr lvl="1"/>
            <a:r>
              <a:rPr lang="bg-BG" noProof="0" dirty="0"/>
              <a:t>Мините да се въртят около собствената си ос </a:t>
            </a:r>
          </a:p>
          <a:p>
            <a:pPr lvl="1"/>
            <a:r>
              <a:rPr lang="bg-BG" noProof="0" dirty="0"/>
              <a:t>Броят мини да е 12</a:t>
            </a:r>
          </a:p>
          <a:p>
            <a:pPr lvl="1"/>
            <a:endParaRPr lang="bg-BG" noProof="0" dirty="0"/>
          </a:p>
          <a:p>
            <a:r>
              <a:rPr lang="bg-BG" noProof="0" dirty="0"/>
              <a:t>Решение</a:t>
            </a:r>
          </a:p>
          <a:p>
            <a:pPr lvl="1"/>
            <a:r>
              <a:rPr lang="bg-BG" noProof="0" dirty="0"/>
              <a:t>В метода </a:t>
            </a:r>
            <a:r>
              <a:rPr lang="bg-BG" b="1" noProof="0" dirty="0" err="1"/>
              <a:t>update</a:t>
            </a:r>
            <a:r>
              <a:rPr lang="bg-BG" dirty="0"/>
              <a:t> добавяме </a:t>
            </a:r>
            <a:r>
              <a:rPr lang="bg-BG" noProof="0" dirty="0"/>
              <a:t>въртене на обект спрямо изминалото време </a:t>
            </a:r>
            <a:r>
              <a:rPr lang="bg-BG" b="1" noProof="0" dirty="0" err="1"/>
              <a:t>dt</a:t>
            </a:r>
            <a:endParaRPr lang="bg-BG" b="1" noProof="0" dirty="0"/>
          </a:p>
          <a:p>
            <a:pPr lvl="1"/>
            <a:r>
              <a:rPr lang="bg-BG" noProof="0" dirty="0"/>
              <a:t>Добавяме създадения скрипт към всички сфери</a:t>
            </a:r>
          </a:p>
          <a:p>
            <a:pPr lvl="1"/>
            <a:r>
              <a:rPr lang="bg-BG" noProof="0" dirty="0"/>
              <a:t>Конусите автоматично наследяват промяната в свойството ротация от сферата, на която са подчинени</a:t>
            </a:r>
          </a:p>
        </p:txBody>
      </p:sp>
      <p:sp>
        <p:nvSpPr>
          <p:cNvPr id="6" name="Snip Diagonal Corner Rectangle 5"/>
          <p:cNvSpPr/>
          <p:nvPr/>
        </p:nvSpPr>
        <p:spPr>
          <a:xfrm>
            <a:off x="304800" y="5562600"/>
            <a:ext cx="8534400" cy="990600"/>
          </a:xfrm>
          <a:prstGeom prst="snip2DiagRect">
            <a:avLst>
              <a:gd name="adj1" fmla="val 0"/>
              <a:gd name="adj2" fmla="val 27681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update: function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entity.rotate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90*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0);</a:t>
            </a:r>
          </a:p>
          <a:p>
            <a:pPr marL="120650" lvl="2">
              <a:tabLst>
                <a:tab pos="457200" algn="l"/>
                <a:tab pos="806450" algn="l"/>
                <a:tab pos="1143000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889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" t="11384" r="674" b="1261"/>
          <a:stretch/>
        </p:blipFill>
        <p:spPr>
          <a:xfrm>
            <a:off x="237640" y="1371600"/>
            <a:ext cx="8694549" cy="410705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Въртящи се мини</a:t>
            </a:r>
            <a:endParaRPr lang="en-US" dirty="0"/>
          </a:p>
          <a:p>
            <a:endParaRPr lang="bg-BG" dirty="0"/>
          </a:p>
        </p:txBody>
      </p:sp>
      <p:sp>
        <p:nvSpPr>
          <p:cNvPr id="7" name="Rectangle 6">
            <a:hlinkClick r:id="rId2" action="ppaction://hlinkfile"/>
          </p:cNvPr>
          <p:cNvSpPr/>
          <p:nvPr/>
        </p:nvSpPr>
        <p:spPr>
          <a:xfrm>
            <a:off x="25908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8" name="Rectangle 7">
            <a:hlinkClick r:id="rId4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sp>
        <p:nvSpPr>
          <p:cNvPr id="9" name="Rectangle 8">
            <a:hlinkClick r:id="rId5" action="ppaction://hlinkfile"/>
          </p:cNvPr>
          <p:cNvSpPr/>
          <p:nvPr/>
        </p:nvSpPr>
        <p:spPr>
          <a:xfrm>
            <a:off x="5334000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Видео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278846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Променливата app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noProof="0" dirty="0"/>
              <a:t>Роля</a:t>
            </a:r>
          </a:p>
          <a:p>
            <a:pPr lvl="1"/>
            <a:r>
              <a:rPr lang="bg-BG" noProof="0" dirty="0"/>
              <a:t>Предоставя възможност за работа с мишка, клавиатура, сцена, контейнери</a:t>
            </a:r>
          </a:p>
          <a:p>
            <a:pPr lvl="1"/>
            <a:endParaRPr lang="bg-BG" dirty="0"/>
          </a:p>
          <a:p>
            <a:r>
              <a:rPr lang="bg-BG" noProof="0" dirty="0"/>
              <a:t>Свойства</a:t>
            </a:r>
          </a:p>
          <a:p>
            <a:pPr lvl="1"/>
            <a:r>
              <a:rPr lang="en-US" b="1" noProof="0" dirty="0"/>
              <a:t>k</a:t>
            </a:r>
            <a:r>
              <a:rPr lang="bg-BG" b="1" noProof="0" dirty="0" err="1"/>
              <a:t>eyboard</a:t>
            </a:r>
            <a:r>
              <a:rPr lang="bg-BG" noProof="0" dirty="0"/>
              <a:t> инстанция на </a:t>
            </a:r>
            <a:r>
              <a:rPr lang="bg-BG" b="1" noProof="0" dirty="0" err="1"/>
              <a:t>pc</a:t>
            </a:r>
            <a:r>
              <a:rPr lang="bg-BG" b="1" noProof="0" dirty="0"/>
              <a:t>.</a:t>
            </a:r>
            <a:r>
              <a:rPr lang="bg-BG" b="1" noProof="0" dirty="0" err="1"/>
              <a:t>Keyboard</a:t>
            </a:r>
            <a:endParaRPr lang="bg-BG" b="1" noProof="0" dirty="0"/>
          </a:p>
          <a:p>
            <a:pPr lvl="1"/>
            <a:r>
              <a:rPr lang="en-US" b="1" noProof="0" dirty="0"/>
              <a:t>m</a:t>
            </a:r>
            <a:r>
              <a:rPr lang="bg-BG" b="1" noProof="0" dirty="0" err="1"/>
              <a:t>ouse</a:t>
            </a:r>
            <a:r>
              <a:rPr lang="bg-BG" noProof="0" dirty="0"/>
              <a:t> инстанция на </a:t>
            </a:r>
            <a:r>
              <a:rPr lang="bg-BG" b="1" noProof="0" dirty="0" err="1"/>
              <a:t>pc</a:t>
            </a:r>
            <a:r>
              <a:rPr lang="bg-BG" b="1" noProof="0" dirty="0"/>
              <a:t>.Mouse</a:t>
            </a:r>
          </a:p>
          <a:p>
            <a:pPr lvl="1"/>
            <a:r>
              <a:rPr lang="en-US" b="1" noProof="0" dirty="0"/>
              <a:t>s</a:t>
            </a:r>
            <a:r>
              <a:rPr lang="bg-BG" b="1" noProof="0" dirty="0" err="1"/>
              <a:t>cene</a:t>
            </a:r>
            <a:r>
              <a:rPr lang="bg-BG" noProof="0" dirty="0"/>
              <a:t> инстанция на </a:t>
            </a:r>
            <a:r>
              <a:rPr lang="bg-BG" b="1" noProof="0" dirty="0" err="1"/>
              <a:t>pc</a:t>
            </a:r>
            <a:r>
              <a:rPr lang="bg-BG" b="1" noProof="0" dirty="0"/>
              <a:t>.</a:t>
            </a:r>
            <a:r>
              <a:rPr lang="bg-BG" b="1" noProof="0" dirty="0" err="1"/>
              <a:t>Scene</a:t>
            </a:r>
            <a:endParaRPr lang="bg-BG" b="1" noProof="0" dirty="0"/>
          </a:p>
          <a:p>
            <a:pPr lvl="1"/>
            <a:r>
              <a:rPr lang="en-US" b="1" noProof="0" dirty="0"/>
              <a:t>a</a:t>
            </a:r>
            <a:r>
              <a:rPr lang="bg-BG" b="1" noProof="0" dirty="0" err="1"/>
              <a:t>ssets</a:t>
            </a:r>
            <a:r>
              <a:rPr lang="bg-BG" noProof="0" dirty="0"/>
              <a:t> инстанция на </a:t>
            </a:r>
            <a:r>
              <a:rPr lang="bg-BG" b="1" noProof="0" dirty="0" err="1"/>
              <a:t>pc</a:t>
            </a:r>
            <a:r>
              <a:rPr lang="bg-BG" b="1" noProof="0" dirty="0"/>
              <a:t>.</a:t>
            </a:r>
            <a:r>
              <a:rPr lang="bg-BG" b="1" noProof="0" dirty="0" err="1"/>
              <a:t>AssetRegistry</a:t>
            </a:r>
            <a:endParaRPr lang="bg-BG" b="1" noProof="0" dirty="0"/>
          </a:p>
        </p:txBody>
      </p:sp>
    </p:spTree>
    <p:extLst>
      <p:ext uri="{BB962C8B-B14F-4D97-AF65-F5344CB8AC3E}">
        <p14:creationId xmlns:p14="http://schemas.microsoft.com/office/powerpoint/2010/main" val="25156604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Работа с клавиатура</a:t>
            </a:r>
          </a:p>
          <a:p>
            <a:pPr lvl="1"/>
            <a:r>
              <a:rPr lang="bg-BG" dirty="0"/>
              <a:t>Добавяне </a:t>
            </a:r>
            <a:r>
              <a:rPr lang="bg-BG" noProof="0" dirty="0"/>
              <a:t>на слушател за натиснат клавиш</a:t>
            </a:r>
            <a:br>
              <a:rPr lang="bg-BG" noProof="0" dirty="0"/>
            </a:br>
            <a:r>
              <a:rPr lang="bg-BG" b="1" noProof="0" dirty="0" err="1"/>
              <a:t>app</a:t>
            </a:r>
            <a:r>
              <a:rPr lang="bg-BG" b="1" noProof="0" dirty="0"/>
              <a:t>.</a:t>
            </a:r>
            <a:r>
              <a:rPr lang="bg-BG" b="1" noProof="0" dirty="0" err="1"/>
              <a:t>keyboard</a:t>
            </a:r>
            <a:r>
              <a:rPr lang="bg-BG" b="1" noProof="0" dirty="0"/>
              <a:t>.</a:t>
            </a:r>
            <a:r>
              <a:rPr lang="bg-BG" b="1" noProof="0" dirty="0" err="1"/>
              <a:t>on</a:t>
            </a:r>
            <a:r>
              <a:rPr lang="bg-BG" noProof="0" dirty="0"/>
              <a:t>(</a:t>
            </a:r>
            <a:r>
              <a:rPr lang="bg-BG" noProof="0" dirty="0" err="1"/>
              <a:t>pc</a:t>
            </a:r>
            <a:r>
              <a:rPr lang="bg-BG" noProof="0" dirty="0"/>
              <a:t>.</a:t>
            </a:r>
            <a:r>
              <a:rPr lang="bg-BG" b="1" noProof="0" dirty="0" err="1"/>
              <a:t>EVENT_KEYDOWN</a:t>
            </a:r>
            <a:r>
              <a:rPr lang="bg-BG" noProof="0" dirty="0"/>
              <a:t>, ..)</a:t>
            </a:r>
          </a:p>
          <a:p>
            <a:pPr lvl="1"/>
            <a:r>
              <a:rPr lang="bg-BG" noProof="0" dirty="0"/>
              <a:t>Добавяне на слушател за освободен клавиш</a:t>
            </a:r>
            <a:br>
              <a:rPr lang="bg-BG" noProof="0" dirty="0"/>
            </a:br>
            <a:r>
              <a:rPr lang="bg-BG" b="1" noProof="0" dirty="0" err="1"/>
              <a:t>app</a:t>
            </a:r>
            <a:r>
              <a:rPr lang="bg-BG" b="1" noProof="0" dirty="0"/>
              <a:t>.</a:t>
            </a:r>
            <a:r>
              <a:rPr lang="bg-BG" b="1" noProof="0" dirty="0" err="1"/>
              <a:t>keyboard</a:t>
            </a:r>
            <a:r>
              <a:rPr lang="bg-BG" b="1" noProof="0" dirty="0"/>
              <a:t>.</a:t>
            </a:r>
            <a:r>
              <a:rPr lang="bg-BG" b="1" noProof="0" dirty="0" err="1"/>
              <a:t>on</a:t>
            </a:r>
            <a:r>
              <a:rPr lang="bg-BG" noProof="0" dirty="0"/>
              <a:t>(</a:t>
            </a:r>
            <a:r>
              <a:rPr lang="bg-BG" noProof="0" dirty="0" err="1"/>
              <a:t>pc</a:t>
            </a:r>
            <a:r>
              <a:rPr lang="bg-BG" noProof="0" dirty="0"/>
              <a:t>.</a:t>
            </a:r>
            <a:r>
              <a:rPr lang="bg-BG" b="1" noProof="0" dirty="0" err="1"/>
              <a:t>EVENT_KEYUP</a:t>
            </a:r>
            <a:r>
              <a:rPr lang="bg-BG" noProof="0" dirty="0"/>
              <a:t>, ..)</a:t>
            </a:r>
          </a:p>
          <a:p>
            <a:pPr lvl="1"/>
            <a:r>
              <a:rPr lang="bg-BG" noProof="0" dirty="0"/>
              <a:t>Еднократно изпълнение при натиснат клавиш</a:t>
            </a:r>
            <a:br>
              <a:rPr lang="bg-BG" noProof="0" dirty="0"/>
            </a:br>
            <a:r>
              <a:rPr lang="bg-BG" b="1" noProof="0" dirty="0" err="1"/>
              <a:t>app</a:t>
            </a:r>
            <a:r>
              <a:rPr lang="bg-BG" b="1" noProof="0" dirty="0"/>
              <a:t>.</a:t>
            </a:r>
            <a:r>
              <a:rPr lang="bg-BG" b="1" noProof="0" dirty="0" err="1"/>
              <a:t>keyboard</a:t>
            </a:r>
            <a:r>
              <a:rPr lang="bg-BG" b="1" noProof="0" dirty="0"/>
              <a:t>.</a:t>
            </a:r>
            <a:r>
              <a:rPr lang="bg-BG" b="1" noProof="0" dirty="0" err="1"/>
              <a:t>wasPressed</a:t>
            </a:r>
            <a:endParaRPr lang="bg-BG" b="1" noProof="0" dirty="0"/>
          </a:p>
          <a:p>
            <a:pPr lvl="1"/>
            <a:r>
              <a:rPr lang="bg-BG" noProof="0" dirty="0"/>
              <a:t>Изпълнение при задържан натиснат клавиш</a:t>
            </a:r>
            <a:br>
              <a:rPr lang="bg-BG" noProof="0" dirty="0"/>
            </a:br>
            <a:r>
              <a:rPr lang="bg-BG" b="1" noProof="0" dirty="0" err="1"/>
              <a:t>app</a:t>
            </a:r>
            <a:r>
              <a:rPr lang="bg-BG" b="1" noProof="0" dirty="0"/>
              <a:t>.</a:t>
            </a:r>
            <a:r>
              <a:rPr lang="bg-BG" b="1" noProof="0" dirty="0" err="1"/>
              <a:t>keyboard</a:t>
            </a:r>
            <a:r>
              <a:rPr lang="bg-BG" b="1" noProof="0" dirty="0"/>
              <a:t>.</a:t>
            </a:r>
            <a:r>
              <a:rPr lang="bg-BG" b="1" noProof="0" dirty="0" err="1"/>
              <a:t>isPressed</a:t>
            </a:r>
            <a:endParaRPr lang="bg-BG" b="1" noProof="0" dirty="0"/>
          </a:p>
          <a:p>
            <a:pPr lvl="1"/>
            <a:endParaRPr lang="bg-BG" noProof="0" dirty="0"/>
          </a:p>
          <a:p>
            <a:r>
              <a:rPr lang="bg-BG" noProof="0" dirty="0"/>
              <a:t>Повече информация</a:t>
            </a:r>
          </a:p>
          <a:p>
            <a:pPr lvl="1"/>
            <a:r>
              <a:rPr lang="bg-BG" noProof="0" dirty="0"/>
              <a:t>Тук: </a:t>
            </a:r>
            <a:r>
              <a:rPr lang="bg-BG" noProof="0" dirty="0">
                <a:hlinkClick r:id="rId2"/>
              </a:rPr>
              <a:t>http://developer.playcanvas.com/en/tutorials/</a:t>
            </a:r>
            <a:endParaRPr lang="en-US" noProof="0" dirty="0"/>
          </a:p>
          <a:p>
            <a:pPr lvl="1"/>
            <a:r>
              <a:rPr lang="bg-BG" noProof="0" dirty="0"/>
              <a:t>Пример: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5257800"/>
            <a:ext cx="8534400" cy="1295400"/>
          </a:xfrm>
          <a:prstGeom prst="snip2DiagRect">
            <a:avLst>
              <a:gd name="adj1" fmla="val 0"/>
              <a:gd name="adj2" fmla="val 1886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20650" lvl="2"/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bg-BG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</a:t>
            </a:r>
            <a:r>
              <a:rPr lang="bg-BG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keyboard</a:t>
            </a:r>
            <a:r>
              <a:rPr lang="bg-BG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wasPressed</a:t>
            </a:r>
            <a:r>
              <a:rPr lang="bg-BG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bg-BG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</a:t>
            </a:r>
            <a:r>
              <a:rPr lang="bg-BG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KEY_LEFT</a:t>
            </a:r>
            <a:r>
              <a:rPr lang="bg-BG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20650" lvl="2"/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audio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audiosource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(“…”);</a:t>
            </a:r>
          </a:p>
          <a:p>
            <a:pPr marL="120650" lvl="2"/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audio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“</a:t>
            </a:r>
            <a:r>
              <a:rPr lang="bg-BG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”;</a:t>
            </a:r>
          </a:p>
          <a:p>
            <a:pPr marL="120650" lvl="2"/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9623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Реалистично тичащ робот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Задача</a:t>
            </a:r>
          </a:p>
          <a:p>
            <a:pPr lvl="1"/>
            <a:r>
              <a:rPr lang="bg-BG" noProof="0" dirty="0"/>
              <a:t>Роботът да е в свободно първоначално състояние</a:t>
            </a:r>
          </a:p>
          <a:p>
            <a:pPr lvl="1"/>
            <a:r>
              <a:rPr lang="bg-BG" noProof="0" dirty="0"/>
              <a:t>При натискане на клавиши ляво, дясно, горе или долу роботът да се ориентира в съответната посока</a:t>
            </a:r>
          </a:p>
          <a:p>
            <a:pPr lvl="1"/>
            <a:r>
              <a:rPr lang="bg-BG" noProof="0" dirty="0"/>
              <a:t>При задържане на </a:t>
            </a:r>
            <a:r>
              <a:rPr lang="bg-BG" dirty="0"/>
              <a:t>клавиш </a:t>
            </a:r>
            <a:r>
              <a:rPr lang="bg-BG" noProof="0" dirty="0"/>
              <a:t>да се засилва</a:t>
            </a:r>
          </a:p>
          <a:p>
            <a:pPr lvl="1"/>
            <a:endParaRPr lang="bg-BG" dirty="0"/>
          </a:p>
          <a:p>
            <a:r>
              <a:rPr lang="bg-BG" dirty="0"/>
              <a:t>Идея за решение</a:t>
            </a:r>
          </a:p>
          <a:p>
            <a:pPr lvl="1"/>
            <a:r>
              <a:rPr lang="bg-BG" dirty="0"/>
              <a:t>Използване на вградена в модела анимация </a:t>
            </a:r>
            <a:r>
              <a:rPr lang="en-GB" b="1" dirty="0" err="1"/>
              <a:t>Playbot_idle</a:t>
            </a:r>
            <a:endParaRPr lang="bg-BG" dirty="0"/>
          </a:p>
          <a:p>
            <a:pPr lvl="1"/>
            <a:r>
              <a:rPr lang="bg-BG" dirty="0"/>
              <a:t>Улавяне и реагиране на натиснати клавиши</a:t>
            </a:r>
          </a:p>
          <a:p>
            <a:pPr lvl="1"/>
            <a:r>
              <a:rPr lang="bg-BG" dirty="0"/>
              <a:t>Използване на вградена анимация </a:t>
            </a:r>
            <a:r>
              <a:rPr lang="en-US" b="1" dirty="0" err="1"/>
              <a:t>Playbot_run</a:t>
            </a: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8028394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Стъпка №1</a:t>
            </a:r>
          </a:p>
          <a:p>
            <a:pPr lvl="1"/>
            <a:r>
              <a:rPr lang="bg-BG" dirty="0"/>
              <a:t>Добавяме към компонентите на робота анимация тип </a:t>
            </a:r>
            <a:r>
              <a:rPr lang="bg-BG" b="1" dirty="0" err="1"/>
              <a:t>idle</a:t>
            </a:r>
            <a:endParaRPr lang="bg-BG" b="1" dirty="0"/>
          </a:p>
          <a:p>
            <a:pPr lvl="1"/>
            <a:r>
              <a:rPr lang="bg-BG" dirty="0"/>
              <a:t>Създаваме отделен скрипт за поведението на робота</a:t>
            </a:r>
          </a:p>
          <a:p>
            <a:pPr lvl="1"/>
            <a:r>
              <a:rPr lang="bg-BG" dirty="0"/>
              <a:t>Залагаме програмно роботът да застане в състояние </a:t>
            </a:r>
            <a:r>
              <a:rPr lang="bg-BG" b="1" dirty="0" err="1"/>
              <a:t>idle</a:t>
            </a:r>
            <a:endParaRPr lang="bg-BG" b="1" dirty="0"/>
          </a:p>
          <a:p>
            <a:pPr lvl="1"/>
            <a:endParaRPr lang="bg-BG" noProof="0" dirty="0"/>
          </a:p>
        </p:txBody>
      </p:sp>
      <p:sp>
        <p:nvSpPr>
          <p:cNvPr id="6" name="Snip Diagonal Corner Rectangle 5"/>
          <p:cNvSpPr/>
          <p:nvPr/>
        </p:nvSpPr>
        <p:spPr>
          <a:xfrm>
            <a:off x="304800" y="2064327"/>
            <a:ext cx="8534400" cy="4488873"/>
          </a:xfrm>
          <a:prstGeom prst="snip2DiagRect">
            <a:avLst>
              <a:gd name="adj1" fmla="val 0"/>
              <a:gd name="adj2" fmla="val 6520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idle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animation: '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Playbot_idle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RobotMovement.prototype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initialize: function ()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setState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('idle')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setState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(state)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state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entity.animation.play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(states[state].animation, 0.2)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42398844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" t="11225" r="736" b="1164"/>
          <a:stretch/>
        </p:blipFill>
        <p:spPr>
          <a:xfrm>
            <a:off x="224379" y="1331259"/>
            <a:ext cx="8688850" cy="4161955"/>
          </a:xfrm>
          <a:prstGeom prst="rect">
            <a:avLst/>
          </a:prstGeom>
        </p:spPr>
      </p:pic>
      <p:sp>
        <p:nvSpPr>
          <p:cNvPr id="11" name="TextBox 24"/>
          <p:cNvSpPr txBox="1"/>
          <p:nvPr/>
        </p:nvSpPr>
        <p:spPr>
          <a:xfrm>
            <a:off x="6777318" y="2386176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7082118" y="2441435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TextBox 24"/>
          <p:cNvSpPr txBox="1"/>
          <p:nvPr/>
        </p:nvSpPr>
        <p:spPr>
          <a:xfrm>
            <a:off x="6167718" y="4986830"/>
            <a:ext cx="304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6472518" y="5042089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Right Arrow 16"/>
          <p:cNvSpPr/>
          <p:nvPr/>
        </p:nvSpPr>
        <p:spPr>
          <a:xfrm rot="16200000">
            <a:off x="3462929" y="4660966"/>
            <a:ext cx="304800" cy="258815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pPr algn="ctr"/>
            <a:endParaRPr lang="bg-BG" sz="14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Стъпка №1</a:t>
            </a:r>
            <a:endParaRPr lang="en-US" dirty="0"/>
          </a:p>
          <a:p>
            <a:endParaRPr lang="bg-BG" dirty="0"/>
          </a:p>
        </p:txBody>
      </p:sp>
      <p:sp>
        <p:nvSpPr>
          <p:cNvPr id="18" name="Rectangle 17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033588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Стъпка №2</a:t>
            </a:r>
          </a:p>
          <a:p>
            <a:pPr lvl="1"/>
            <a:r>
              <a:rPr lang="bg-BG" dirty="0"/>
              <a:t>Добавяме 2 помощни променливи, чрез които правилно ориентираме робота</a:t>
            </a:r>
          </a:p>
          <a:p>
            <a:pPr lvl="1"/>
            <a:r>
              <a:rPr lang="bg-BG" noProof="0" dirty="0"/>
              <a:t>Добавяме събитие за натиснат клавиш</a:t>
            </a:r>
            <a:br>
              <a:rPr lang="bg-BG" noProof="0" dirty="0"/>
            </a:br>
            <a:br>
              <a:rPr lang="bg-BG" noProof="0" dirty="0"/>
            </a:br>
            <a:br>
              <a:rPr lang="bg-BG" noProof="0" dirty="0"/>
            </a:br>
            <a:br>
              <a:rPr lang="bg-BG" noProof="0" dirty="0"/>
            </a:br>
            <a:br>
              <a:rPr lang="bg-BG" noProof="0" dirty="0"/>
            </a:br>
            <a:endParaRPr lang="bg-BG" noProof="0" dirty="0"/>
          </a:p>
        </p:txBody>
      </p:sp>
      <p:sp>
        <p:nvSpPr>
          <p:cNvPr id="5" name="Snip Diagonal Corner Rectangle 4"/>
          <p:cNvSpPr/>
          <p:nvPr/>
        </p:nvSpPr>
        <p:spPr>
          <a:xfrm>
            <a:off x="304800" y="2667000"/>
            <a:ext cx="8534400" cy="3886200"/>
          </a:xfrm>
          <a:prstGeom prst="snip2DiagRect">
            <a:avLst>
              <a:gd name="adj1" fmla="val 0"/>
              <a:gd name="adj2" fmla="val 7558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pc.script.create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robotMovement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function (app)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US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RobotMovement.prototype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initialize: function ()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keyboard.on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EVENT_KEYDOWN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this.onKeyDown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this);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this.setState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('idle');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},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: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28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/>
            <a:r>
              <a:rPr lang="bg-BG" dirty="0"/>
              <a:t>Програмно променяме ориентацията на робота спрямо натиснатия клавиш </a:t>
            </a:r>
            <a:endParaRPr lang="en-US" dirty="0"/>
          </a:p>
          <a:p>
            <a:pPr lvl="1"/>
            <a:r>
              <a:rPr lang="bg-BG" dirty="0"/>
              <a:t>В </a:t>
            </a:r>
            <a:r>
              <a:rPr lang="bg-BG" noProof="0" dirty="0"/>
              <a:t>зависимост от последната ориентация на робота, пазена в </a:t>
            </a:r>
            <a:r>
              <a:rPr lang="bg-BG" b="1" noProof="0" dirty="0" err="1"/>
              <a:t>lastOrientation</a:t>
            </a:r>
            <a:r>
              <a:rPr lang="bg-BG" noProof="0" dirty="0"/>
              <a:t>, ориентираме в нова посока робота</a:t>
            </a:r>
          </a:p>
          <a:p>
            <a:pPr lvl="1"/>
            <a:r>
              <a:rPr lang="bg-BG" b="1" noProof="0" dirty="0" err="1"/>
              <a:t>orientation</a:t>
            </a:r>
            <a:r>
              <a:rPr lang="bg-BG" noProof="0" dirty="0"/>
              <a:t> е флаг дали не сме текущо ориентирани в желаната посока; ако сме, не се ориентираме наново</a:t>
            </a:r>
          </a:p>
        </p:txBody>
      </p:sp>
      <p:sp>
        <p:nvSpPr>
          <p:cNvPr id="8" name="Rectangle 7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7" name="Snip Diagonal Corner Rectangle 6"/>
          <p:cNvSpPr/>
          <p:nvPr/>
        </p:nvSpPr>
        <p:spPr>
          <a:xfrm>
            <a:off x="304800" y="2819400"/>
            <a:ext cx="8534400" cy="3048000"/>
          </a:xfrm>
          <a:prstGeom prst="snip2DiagRect">
            <a:avLst>
              <a:gd name="adj1" fmla="val 0"/>
              <a:gd name="adj2" fmla="val 7558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this.entity.getPosition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if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app.keyboard.isPressed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KEY_LEFT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orientation = 1;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if (orientation !==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if(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{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this.entity.rotate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-90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,0);}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if(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{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this.entity.rotate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,0);}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if(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{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this.entity.rotate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180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,0);}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if(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{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this.entity.rotate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(0,-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,0);}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lastOrientation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}</a:t>
            </a:r>
          </a:p>
        </p:txBody>
      </p:sp>
    </p:spTree>
    <p:extLst>
      <p:ext uri="{BB962C8B-B14F-4D97-AF65-F5344CB8AC3E}">
        <p14:creationId xmlns:p14="http://schemas.microsoft.com/office/powerpoint/2010/main" val="3756406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Създаване на нов проект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06177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Стъпка №3</a:t>
            </a:r>
          </a:p>
          <a:p>
            <a:pPr lvl="1"/>
            <a:r>
              <a:rPr lang="bg-BG" noProof="0" dirty="0"/>
              <a:t>Добавяме втора анимация към робота тип </a:t>
            </a:r>
            <a:r>
              <a:rPr lang="bg-BG" b="1" noProof="0" dirty="0" err="1"/>
              <a:t>run</a:t>
            </a:r>
            <a:endParaRPr lang="bg-BG" b="1" noProof="0" dirty="0"/>
          </a:p>
          <a:p>
            <a:pPr lvl="1"/>
            <a:r>
              <a:rPr lang="bg-BG" dirty="0"/>
              <a:t>При натиснат клавиш</a:t>
            </a:r>
            <a:r>
              <a:rPr lang="bg-BG" noProof="0" dirty="0"/>
              <a:t> променяме текущата позиция на робота с </a:t>
            </a:r>
            <a:r>
              <a:rPr lang="en-US" b="1" noProof="0" dirty="0" err="1"/>
              <a:t>getPosition</a:t>
            </a:r>
            <a:r>
              <a:rPr lang="bg-BG" noProof="0" dirty="0"/>
              <a:t> и </a:t>
            </a:r>
            <a:r>
              <a:rPr lang="en-US" b="1" noProof="0" dirty="0" err="1"/>
              <a:t>setPosition</a:t>
            </a:r>
            <a:endParaRPr lang="bg-BG" b="1" noProof="0" dirty="0"/>
          </a:p>
          <a:p>
            <a:pPr lvl="1"/>
            <a:r>
              <a:rPr lang="bg-BG" noProof="0" dirty="0"/>
              <a:t>При отпуснат клавиш връщаме състоянието в режим </a:t>
            </a:r>
            <a:r>
              <a:rPr lang="bg-BG" b="1" noProof="0" dirty="0" err="1"/>
              <a:t>idle</a:t>
            </a:r>
            <a:endParaRPr lang="bg-BG" b="1" noProof="0" dirty="0"/>
          </a:p>
        </p:txBody>
      </p:sp>
      <p:sp>
        <p:nvSpPr>
          <p:cNvPr id="13" name="Rectangle 12">
            <a:hlinkClick r:id="rId2" action="ppaction://hlinkfile"/>
          </p:cNvPr>
          <p:cNvSpPr/>
          <p:nvPr/>
        </p:nvSpPr>
        <p:spPr>
          <a:xfrm>
            <a:off x="25908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8" name="Rectangle 7">
            <a:hlinkClick r:id="rId3" action="ppaction://hlinkfile"/>
          </p:cNvPr>
          <p:cNvSpPr/>
          <p:nvPr/>
        </p:nvSpPr>
        <p:spPr>
          <a:xfrm>
            <a:off x="3962401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sp>
        <p:nvSpPr>
          <p:cNvPr id="9" name="Rectangle 8">
            <a:hlinkClick r:id="rId4" action="ppaction://hlinkfile"/>
          </p:cNvPr>
          <p:cNvSpPr/>
          <p:nvPr/>
        </p:nvSpPr>
        <p:spPr>
          <a:xfrm>
            <a:off x="53340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Видео</a:t>
            </a:r>
            <a:endParaRPr lang="en-US" sz="1600" dirty="0"/>
          </a:p>
        </p:txBody>
      </p:sp>
      <p:sp>
        <p:nvSpPr>
          <p:cNvPr id="10" name="Snip Diagonal Corner Rectangle 9"/>
          <p:cNvSpPr/>
          <p:nvPr/>
        </p:nvSpPr>
        <p:spPr>
          <a:xfrm>
            <a:off x="304800" y="3505200"/>
            <a:ext cx="8534400" cy="1371600"/>
          </a:xfrm>
          <a:prstGeom prst="snip2DiagRect">
            <a:avLst>
              <a:gd name="adj1" fmla="val 0"/>
              <a:gd name="adj2" fmla="val 1747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this.entity.getPosition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app.keyboard.isPressed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KEY_LEFT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{ ...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setPosition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pos.x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-step,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pos.y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pos.z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step = step + 0.3*1.07;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Snip Diagonal Corner Rectangle 10"/>
          <p:cNvSpPr/>
          <p:nvPr/>
        </p:nvSpPr>
        <p:spPr>
          <a:xfrm>
            <a:off x="304800" y="2362200"/>
            <a:ext cx="8534400" cy="1066800"/>
          </a:xfrm>
          <a:prstGeom prst="snip2DiagRect">
            <a:avLst>
              <a:gd name="adj1" fmla="val 0"/>
              <a:gd name="adj2" fmla="val 1747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states =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idle:    { animation: 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Playbot_idle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'},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running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{animation: 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Playbot_run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12" name="Snip Diagonal Corner Rectangle 11"/>
          <p:cNvSpPr/>
          <p:nvPr/>
        </p:nvSpPr>
        <p:spPr>
          <a:xfrm>
            <a:off x="304800" y="4953000"/>
            <a:ext cx="8534400" cy="1143000"/>
          </a:xfrm>
          <a:prstGeom prst="snip2DiagRect">
            <a:avLst>
              <a:gd name="adj1" fmla="val 0"/>
              <a:gd name="adj2" fmla="val 1747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onKeyUp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(event) {...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if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!== 'idle'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setState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('idle')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</p:txBody>
      </p:sp>
    </p:spTree>
    <p:extLst>
      <p:ext uri="{BB962C8B-B14F-4D97-AF65-F5344CB8AC3E}">
        <p14:creationId xmlns:p14="http://schemas.microsoft.com/office/powerpoint/2010/main" val="40275328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Сблъсък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Компонент </a:t>
            </a:r>
            <a:r>
              <a:rPr lang="bg-BG" dirty="0" err="1"/>
              <a:t>Collision</a:t>
            </a:r>
            <a:endParaRPr lang="bg-BG" dirty="0"/>
          </a:p>
          <a:p>
            <a:pPr lvl="1"/>
            <a:r>
              <a:rPr lang="bg-BG" dirty="0"/>
              <a:t>Дефинира форма на обект за отчитане на колизии или за физично симулиране като </a:t>
            </a:r>
            <a:r>
              <a:rPr lang="bg-BG" noProof="0" dirty="0" err="1"/>
              <a:t>топане</a:t>
            </a:r>
            <a:r>
              <a:rPr lang="bg-BG" noProof="0" dirty="0"/>
              <a:t> по повърхнина</a:t>
            </a:r>
          </a:p>
          <a:p>
            <a:pPr lvl="1"/>
            <a:r>
              <a:rPr lang="bg-BG" noProof="0" dirty="0"/>
              <a:t>Свойство </a:t>
            </a:r>
            <a:r>
              <a:rPr lang="bg-BG" b="1" noProof="0" dirty="0" err="1"/>
              <a:t>Type</a:t>
            </a:r>
            <a:r>
              <a:rPr lang="bg-BG" b="1" noProof="0" dirty="0"/>
              <a:t> </a:t>
            </a:r>
            <a:r>
              <a:rPr lang="bg-BG" noProof="0" dirty="0"/>
              <a:t>определя ф</a:t>
            </a:r>
            <a:r>
              <a:rPr lang="en-GB" noProof="0" dirty="0"/>
              <a:t>ó</a:t>
            </a:r>
            <a:r>
              <a:rPr lang="bg-BG" noProof="0" dirty="0" err="1"/>
              <a:t>рмата</a:t>
            </a:r>
            <a:r>
              <a:rPr lang="bg-BG" noProof="0" dirty="0"/>
              <a:t>: </a:t>
            </a:r>
            <a:r>
              <a:rPr lang="bg-BG" b="1" noProof="0" dirty="0" err="1"/>
              <a:t>Box</a:t>
            </a:r>
            <a:r>
              <a:rPr lang="bg-BG" noProof="0" dirty="0"/>
              <a:t>, </a:t>
            </a:r>
            <a:r>
              <a:rPr lang="bg-BG" b="1" noProof="0" dirty="0" err="1"/>
              <a:t>Sphere</a:t>
            </a:r>
            <a:r>
              <a:rPr lang="bg-BG" noProof="0" dirty="0"/>
              <a:t>, </a:t>
            </a:r>
            <a:r>
              <a:rPr lang="bg-BG" b="1" noProof="0" dirty="0" err="1"/>
              <a:t>Capsule</a:t>
            </a:r>
            <a:r>
              <a:rPr lang="bg-BG" noProof="0" dirty="0"/>
              <a:t>, </a:t>
            </a:r>
            <a:r>
              <a:rPr lang="bg-BG" b="1" noProof="0" dirty="0" err="1"/>
              <a:t>Mesh</a:t>
            </a:r>
            <a:r>
              <a:rPr lang="bg-BG" noProof="0" dirty="0"/>
              <a:t>, като </a:t>
            </a:r>
            <a:r>
              <a:rPr lang="bg-BG" b="1" noProof="0" dirty="0" err="1"/>
              <a:t>Capsule</a:t>
            </a:r>
            <a:r>
              <a:rPr lang="bg-BG" noProof="0" dirty="0"/>
              <a:t> е удобна за обекти тип герой</a:t>
            </a:r>
          </a:p>
          <a:p>
            <a:pPr lvl="1"/>
            <a:r>
              <a:rPr lang="bg-BG" noProof="0" dirty="0"/>
              <a:t>Слушател на започване/прекратяване на досег с обект</a:t>
            </a:r>
            <a:br>
              <a:rPr lang="bg-BG" noProof="0" dirty="0"/>
            </a:br>
            <a:r>
              <a:rPr lang="bg-BG" noProof="0" dirty="0" err="1"/>
              <a:t>this</a:t>
            </a:r>
            <a:r>
              <a:rPr lang="bg-BG" noProof="0" dirty="0"/>
              <a:t>.</a:t>
            </a:r>
            <a:r>
              <a:rPr lang="bg-BG" noProof="0" dirty="0" err="1"/>
              <a:t>entity</a:t>
            </a:r>
            <a:r>
              <a:rPr lang="bg-BG" noProof="0" dirty="0"/>
              <a:t>.</a:t>
            </a:r>
            <a:r>
              <a:rPr lang="bg-BG" b="1" noProof="0" dirty="0" err="1"/>
              <a:t>collision</a:t>
            </a:r>
            <a:r>
              <a:rPr lang="bg-BG" b="1" noProof="0" dirty="0"/>
              <a:t>.</a:t>
            </a:r>
            <a:r>
              <a:rPr lang="bg-BG" b="1" noProof="0" dirty="0" err="1"/>
              <a:t>on</a:t>
            </a:r>
            <a:r>
              <a:rPr lang="bg-BG" noProof="0" dirty="0"/>
              <a:t>(‘</a:t>
            </a:r>
            <a:r>
              <a:rPr lang="bg-BG" b="1" noProof="0" dirty="0" err="1"/>
              <a:t>collisionstart</a:t>
            </a:r>
            <a:r>
              <a:rPr lang="bg-BG" noProof="0" dirty="0" err="1"/>
              <a:t>’</a:t>
            </a:r>
            <a:r>
              <a:rPr lang="bg-BG" noProof="0" dirty="0"/>
              <a:t>, ..)</a:t>
            </a:r>
            <a:br>
              <a:rPr lang="bg-BG" b="1" noProof="0" dirty="0"/>
            </a:br>
            <a:r>
              <a:rPr lang="bg-BG" noProof="0" dirty="0" err="1"/>
              <a:t>this</a:t>
            </a:r>
            <a:r>
              <a:rPr lang="bg-BG" noProof="0" dirty="0"/>
              <a:t>.</a:t>
            </a:r>
            <a:r>
              <a:rPr lang="bg-BG" noProof="0" dirty="0" err="1"/>
              <a:t>entity</a:t>
            </a:r>
            <a:r>
              <a:rPr lang="bg-BG" noProof="0" dirty="0"/>
              <a:t>.</a:t>
            </a:r>
            <a:r>
              <a:rPr lang="bg-BG" b="1" noProof="0" dirty="0" err="1"/>
              <a:t>collision</a:t>
            </a:r>
            <a:r>
              <a:rPr lang="bg-BG" b="1" noProof="0" dirty="0"/>
              <a:t>.</a:t>
            </a:r>
            <a:r>
              <a:rPr lang="bg-BG" b="1" noProof="0" dirty="0" err="1"/>
              <a:t>on</a:t>
            </a:r>
            <a:r>
              <a:rPr lang="bg-BG" noProof="0" dirty="0"/>
              <a:t>(‘</a:t>
            </a:r>
            <a:r>
              <a:rPr lang="bg-BG" b="1" noProof="0" dirty="0" err="1"/>
              <a:t>collisionend</a:t>
            </a:r>
            <a:r>
              <a:rPr lang="bg-BG" noProof="0" dirty="0" err="1"/>
              <a:t>’</a:t>
            </a:r>
            <a:r>
              <a:rPr lang="bg-BG" noProof="0" dirty="0"/>
              <a:t>, ..)</a:t>
            </a:r>
          </a:p>
          <a:p>
            <a:pPr lvl="1"/>
            <a:endParaRPr lang="bg-BG" noProof="0" dirty="0"/>
          </a:p>
          <a:p>
            <a:r>
              <a:rPr lang="bg-BG" noProof="0" dirty="0"/>
              <a:t>Компонента </a:t>
            </a:r>
            <a:r>
              <a:rPr lang="bg-BG" noProof="0" dirty="0" err="1"/>
              <a:t>Rigid</a:t>
            </a:r>
            <a:r>
              <a:rPr lang="bg-BG" noProof="0" dirty="0"/>
              <a:t> </a:t>
            </a:r>
            <a:r>
              <a:rPr lang="bg-BG" noProof="0" dirty="0" err="1"/>
              <a:t>body</a:t>
            </a:r>
            <a:endParaRPr lang="bg-BG" noProof="0" dirty="0"/>
          </a:p>
          <a:p>
            <a:pPr lvl="1"/>
            <a:r>
              <a:rPr lang="bg-BG" noProof="0" dirty="0"/>
              <a:t>Позволява задаване на физични свойства на обект, ползва се в комбинация с компонента </a:t>
            </a:r>
            <a:r>
              <a:rPr lang="bg-BG" b="1" noProof="0" dirty="0" err="1"/>
              <a:t>Collision</a:t>
            </a:r>
            <a:endParaRPr lang="bg-BG" b="1" noProof="0" dirty="0"/>
          </a:p>
        </p:txBody>
      </p:sp>
    </p:spTree>
    <p:extLst>
      <p:ext uri="{BB962C8B-B14F-4D97-AF65-F5344CB8AC3E}">
        <p14:creationId xmlns:p14="http://schemas.microsoft.com/office/powerpoint/2010/main" val="20107206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Задача</a:t>
            </a:r>
          </a:p>
          <a:p>
            <a:pPr lvl="1"/>
            <a:r>
              <a:rPr lang="bg-BG" noProof="0" dirty="0"/>
              <a:t>Ограничения на движенията на робота в рамките на полето</a:t>
            </a:r>
          </a:p>
          <a:p>
            <a:pPr lvl="1"/>
            <a:r>
              <a:rPr lang="bg-BG" noProof="0" dirty="0"/>
              <a:t>При сблъсък с мина, роботът да симулира умиране</a:t>
            </a:r>
          </a:p>
          <a:p>
            <a:pPr lvl="1"/>
            <a:r>
              <a:rPr lang="bg-BG" noProof="0" dirty="0"/>
              <a:t>Героичният саундтрак спира, а на негово място – </a:t>
            </a:r>
            <a:r>
              <a:rPr lang="bg-BG" noProof="0" dirty="0" err="1"/>
              <a:t>буум</a:t>
            </a:r>
            <a:endParaRPr lang="bg-BG" noProof="0" dirty="0"/>
          </a:p>
          <a:p>
            <a:pPr lvl="1"/>
            <a:endParaRPr lang="bg-BG" noProof="0" dirty="0"/>
          </a:p>
          <a:p>
            <a:r>
              <a:rPr lang="bg-BG" noProof="0" dirty="0"/>
              <a:t>Решение, стъпка №1</a:t>
            </a:r>
          </a:p>
          <a:p>
            <a:pPr lvl="1"/>
            <a:r>
              <a:rPr lang="bg-BG" noProof="0" dirty="0"/>
              <a:t>Добавяме проверка към всяко движение дали позицията на робота не е извън рамките на полето</a:t>
            </a:r>
            <a:endParaRPr lang="en-US" noProof="0" dirty="0"/>
          </a:p>
          <a:p>
            <a:pPr lvl="1"/>
            <a:r>
              <a:rPr lang="bg-BG" noProof="0" dirty="0"/>
              <a:t>Действаме аналогично с останалите движения</a:t>
            </a:r>
          </a:p>
        </p:txBody>
      </p:sp>
      <p:sp>
        <p:nvSpPr>
          <p:cNvPr id="5" name="Snip Diagonal Corner Rectangle 4"/>
          <p:cNvSpPr/>
          <p:nvPr/>
        </p:nvSpPr>
        <p:spPr>
          <a:xfrm>
            <a:off x="304800" y="4038600"/>
            <a:ext cx="8534400" cy="2514600"/>
          </a:xfrm>
          <a:prstGeom prst="snip2DiagRect">
            <a:avLst>
              <a:gd name="adj1" fmla="val 0"/>
              <a:gd name="adj2" fmla="val 9663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app.keyboard.isPressed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pc.KEY_LEFT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if (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pos.x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-step &lt; -48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setPosition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(-48,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pos.y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pos.z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return;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: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128819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Стъпка №2</a:t>
            </a:r>
          </a:p>
          <a:p>
            <a:pPr lvl="1"/>
            <a:r>
              <a:rPr lang="bg-BG" noProof="0" dirty="0"/>
              <a:t>Добавяме компонента </a:t>
            </a:r>
            <a:r>
              <a:rPr lang="bg-BG" b="1" noProof="0" dirty="0" err="1"/>
              <a:t>Collision</a:t>
            </a:r>
            <a:r>
              <a:rPr lang="bg-BG" noProof="0" dirty="0"/>
              <a:t> тип сфера към сферите, но с радиус 1, за да обхваща и конусите</a:t>
            </a:r>
          </a:p>
          <a:p>
            <a:pPr lvl="1"/>
            <a:r>
              <a:rPr lang="bg-BG" noProof="0" dirty="0"/>
              <a:t>Добавяме компонента </a:t>
            </a:r>
            <a:r>
              <a:rPr lang="bg-BG" b="1" noProof="0" dirty="0" err="1"/>
              <a:t>Rigid</a:t>
            </a:r>
            <a:r>
              <a:rPr lang="bg-BG" b="1" noProof="0" dirty="0"/>
              <a:t> </a:t>
            </a:r>
            <a:r>
              <a:rPr lang="bg-BG" b="1" noProof="0" dirty="0" err="1"/>
              <a:t>body</a:t>
            </a:r>
            <a:r>
              <a:rPr lang="bg-BG" noProof="0" dirty="0"/>
              <a:t> към мините и робота</a:t>
            </a:r>
          </a:p>
          <a:p>
            <a:pPr lvl="2"/>
            <a:r>
              <a:rPr lang="bg-BG" noProof="0" dirty="0"/>
              <a:t>Мините са със статичен тип</a:t>
            </a:r>
          </a:p>
          <a:p>
            <a:pPr lvl="2"/>
            <a:r>
              <a:rPr lang="bg-BG" noProof="0" dirty="0"/>
              <a:t>Роботът е с тип кинематика</a:t>
            </a:r>
          </a:p>
          <a:p>
            <a:pPr lvl="1"/>
            <a:r>
              <a:rPr lang="bg-BG" dirty="0"/>
              <a:t>Добавяме нов скрипт към робота за отчитане на колизия с мина и промяна в поведението му</a:t>
            </a:r>
          </a:p>
          <a:p>
            <a:pPr lvl="1"/>
            <a:r>
              <a:rPr lang="bg-BG" noProof="0" dirty="0"/>
              <a:t>Добавяме анимация тип умиране (</a:t>
            </a:r>
            <a:r>
              <a:rPr lang="en-US" b="1" noProof="0" dirty="0"/>
              <a:t>dead</a:t>
            </a:r>
            <a:r>
              <a:rPr lang="en-US" noProof="0" dirty="0"/>
              <a:t>) </a:t>
            </a:r>
            <a:r>
              <a:rPr lang="bg-BG" noProof="0" dirty="0"/>
              <a:t>към робота</a:t>
            </a:r>
          </a:p>
        </p:txBody>
      </p:sp>
      <p:sp>
        <p:nvSpPr>
          <p:cNvPr id="4" name="Snip Diagonal Corner Rectangle 3"/>
          <p:cNvSpPr/>
          <p:nvPr/>
        </p:nvSpPr>
        <p:spPr>
          <a:xfrm>
            <a:off x="304800" y="4495800"/>
            <a:ext cx="8534400" cy="2057400"/>
          </a:xfrm>
          <a:prstGeom prst="snip2DiagRect">
            <a:avLst>
              <a:gd name="adj1" fmla="val 0"/>
              <a:gd name="adj2" fmla="val 13703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pc.script.create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collisionWithBomb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function (app)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collisionDetected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states =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{animation: 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Playbot_die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6059027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/>
            <a:r>
              <a:rPr lang="bg-BG" noProof="0" dirty="0"/>
              <a:t>Добавяме слушател на сблъсъци</a:t>
            </a:r>
            <a:endParaRPr lang="en-US" noProof="0" dirty="0"/>
          </a:p>
          <a:p>
            <a:pPr lvl="1"/>
            <a:r>
              <a:rPr lang="bg-BG" noProof="0" dirty="0"/>
              <a:t>Добавяме поведение при отчетен сблъсък между робот и друго твърдо тяло – </a:t>
            </a:r>
            <a:r>
              <a:rPr lang="bg-BG" dirty="0"/>
              <a:t>изиграване на труп</a:t>
            </a:r>
          </a:p>
          <a:p>
            <a:pPr lvl="1"/>
            <a:r>
              <a:rPr lang="bg-BG" dirty="0"/>
              <a:t>След колизия с мина, забраняваме всякакви движения</a:t>
            </a:r>
          </a:p>
          <a:p>
            <a:pPr lvl="1"/>
            <a:endParaRPr lang="bg-BG" noProof="0" dirty="0"/>
          </a:p>
        </p:txBody>
      </p:sp>
      <p:sp>
        <p:nvSpPr>
          <p:cNvPr id="14" name="Snip Diagonal Corner Rectangle 13"/>
          <p:cNvSpPr/>
          <p:nvPr/>
        </p:nvSpPr>
        <p:spPr>
          <a:xfrm>
            <a:off x="304800" y="4876800"/>
            <a:ext cx="8534400" cy="1676400"/>
          </a:xfrm>
          <a:prstGeom prst="snip2DiagRect">
            <a:avLst>
              <a:gd name="adj1" fmla="val 0"/>
              <a:gd name="adj2" fmla="val 16944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US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onKeyDown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(event)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collisionDetected</a:t>
            </a:r>
            <a:r>
              <a:rPr lang="en-US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1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{return;}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US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onKeyUp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(event)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collisionDetected</a:t>
            </a:r>
            <a:r>
              <a:rPr lang="en-US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1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{return;}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</p:txBody>
      </p:sp>
      <p:sp>
        <p:nvSpPr>
          <p:cNvPr id="17" name="Snip Diagonal Corner Rectangle 16"/>
          <p:cNvSpPr/>
          <p:nvPr/>
        </p:nvSpPr>
        <p:spPr>
          <a:xfrm>
            <a:off x="295835" y="1981200"/>
            <a:ext cx="8534400" cy="2743200"/>
          </a:xfrm>
          <a:prstGeom prst="snip2DiagRect">
            <a:avLst>
              <a:gd name="adj1" fmla="val 0"/>
              <a:gd name="adj2" fmla="val 1012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initialize: function ()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entity.collision.on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collisionstart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		 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onCollisionStart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this);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onCollisionStart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function (entity) { 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this.entity.animation.loop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setState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('dead')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collisionDetected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</p:txBody>
      </p:sp>
    </p:spTree>
    <p:extLst>
      <p:ext uri="{BB962C8B-B14F-4D97-AF65-F5344CB8AC3E}">
        <p14:creationId xmlns:p14="http://schemas.microsoft.com/office/powerpoint/2010/main" val="403368432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Стъпка №3</a:t>
            </a:r>
          </a:p>
          <a:p>
            <a:pPr lvl="1"/>
            <a:r>
              <a:rPr lang="bg-BG" noProof="0" dirty="0"/>
              <a:t>Добавяме нов скрипт към обекта камера</a:t>
            </a:r>
          </a:p>
          <a:p>
            <a:pPr lvl="1"/>
            <a:r>
              <a:rPr lang="bg-BG" noProof="0" dirty="0"/>
              <a:t>Намираме обекта, изпълняващ мелодията по име</a:t>
            </a:r>
          </a:p>
          <a:p>
            <a:pPr lvl="1"/>
            <a:r>
              <a:rPr lang="bg-BG" noProof="0" dirty="0"/>
              <a:t>Променяме песента, която се изпълнява</a:t>
            </a:r>
          </a:p>
          <a:p>
            <a:pPr lvl="1"/>
            <a:r>
              <a:rPr lang="bg-BG" noProof="0" dirty="0"/>
              <a:t>Флагът </a:t>
            </a:r>
            <a:r>
              <a:rPr lang="bg-BG" noProof="0" dirty="0" err="1"/>
              <a:t>played</a:t>
            </a:r>
            <a:r>
              <a:rPr lang="bg-BG" noProof="0" dirty="0"/>
              <a:t> служи за еднократното изпълнение на звука ‚</a:t>
            </a:r>
            <a:r>
              <a:rPr lang="bg-BG" noProof="0" dirty="0" err="1"/>
              <a:t>Бу</a:t>
            </a:r>
            <a:r>
              <a:rPr lang="bg-BG" dirty="0"/>
              <a:t>у</a:t>
            </a:r>
            <a:r>
              <a:rPr lang="bg-BG" noProof="0" dirty="0" err="1"/>
              <a:t>м‘</a:t>
            </a:r>
            <a:endParaRPr lang="bg-BG" noProof="0" dirty="0"/>
          </a:p>
        </p:txBody>
      </p:sp>
      <p:sp>
        <p:nvSpPr>
          <p:cNvPr id="9" name="TextBox 2"/>
          <p:cNvSpPr txBox="1"/>
          <p:nvPr/>
        </p:nvSpPr>
        <p:spPr>
          <a:xfrm>
            <a:off x="4038601" y="6250632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Звуков ефект от Майк </a:t>
            </a:r>
            <a:r>
              <a:rPr lang="bg-BG" sz="1200" dirty="0" err="1">
                <a:solidFill>
                  <a:schemeClr val="bg1">
                    <a:lumMod val="65000"/>
                  </a:schemeClr>
                </a:solidFill>
              </a:rPr>
              <a:t>Кьониг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CC-BY-3.0, 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от 2009</a:t>
            </a:r>
          </a:p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http://soundbible.com/1234-Bomb.html</a:t>
            </a:r>
          </a:p>
        </p:txBody>
      </p:sp>
      <p:sp>
        <p:nvSpPr>
          <p:cNvPr id="10" name="Snip Diagonal Corner Rectangle 9"/>
          <p:cNvSpPr/>
          <p:nvPr/>
        </p:nvSpPr>
        <p:spPr>
          <a:xfrm>
            <a:off x="295835" y="2971800"/>
            <a:ext cx="8534400" cy="3200400"/>
          </a:xfrm>
          <a:prstGeom prst="snip2DiagRect">
            <a:avLst>
              <a:gd name="adj1" fmla="val 0"/>
              <a:gd name="adj2" fmla="val 10126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ChangeSound.prototype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initialize: function ()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audio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root.findByName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('Audio Source')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endParaRPr lang="en-GB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update: function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if(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collisionDetected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=== 1 &amp;&amp; played === 0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audio.audiosource.play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("Bomb-SoundBible.com-891110113")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played = 1;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152470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" t="12267" r="1170" b="2434"/>
          <a:stretch/>
        </p:blipFill>
        <p:spPr>
          <a:xfrm>
            <a:off x="295835" y="1447800"/>
            <a:ext cx="8592671" cy="40206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Робот в умряла поза</a:t>
            </a:r>
            <a:endParaRPr lang="en-US" dirty="0"/>
          </a:p>
          <a:p>
            <a:endParaRPr lang="bg-BG" dirty="0"/>
          </a:p>
        </p:txBody>
      </p:sp>
      <p:sp>
        <p:nvSpPr>
          <p:cNvPr id="7" name="Rectangle 6">
            <a:hlinkClick r:id="rId2" action="ppaction://hlinkfile"/>
          </p:cNvPr>
          <p:cNvSpPr/>
          <p:nvPr/>
        </p:nvSpPr>
        <p:spPr>
          <a:xfrm>
            <a:off x="25908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8" name="Rectangle 7">
            <a:hlinkClick r:id="rId4" action="ppaction://hlinkfile"/>
          </p:cNvPr>
          <p:cNvSpPr/>
          <p:nvPr/>
        </p:nvSpPr>
        <p:spPr>
          <a:xfrm>
            <a:off x="3962401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sp>
        <p:nvSpPr>
          <p:cNvPr id="9" name="Rectangle 8">
            <a:hlinkClick r:id="rId5" action="ppaction://hlinkfile"/>
          </p:cNvPr>
          <p:cNvSpPr/>
          <p:nvPr/>
        </p:nvSpPr>
        <p:spPr>
          <a:xfrm>
            <a:off x="53340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Видео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43067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noProof="0" dirty="0"/>
              <a:t>Допълнение</a:t>
            </a:r>
          </a:p>
          <a:p>
            <a:pPr lvl="1"/>
            <a:r>
              <a:rPr lang="bg-BG" noProof="0" dirty="0"/>
              <a:t>Камерата да обикаля в кръг около сцената, гледайки минното поле в центъра </a:t>
            </a:r>
          </a:p>
          <a:p>
            <a:pPr lvl="1"/>
            <a:r>
              <a:rPr lang="bg-BG" noProof="0" dirty="0"/>
              <a:t>В краищата на минното поне да витае мъгла</a:t>
            </a:r>
          </a:p>
          <a:p>
            <a:pPr lvl="1"/>
            <a:r>
              <a:rPr lang="bg-BG" noProof="0" dirty="0"/>
              <a:t>Мините пружинират нагоре-надолу</a:t>
            </a:r>
          </a:p>
          <a:p>
            <a:pPr lvl="1"/>
            <a:endParaRPr lang="bg-BG" noProof="0" dirty="0"/>
          </a:p>
          <a:p>
            <a:r>
              <a:rPr lang="bg-BG" noProof="0" dirty="0"/>
              <a:t>Решение</a:t>
            </a:r>
          </a:p>
          <a:p>
            <a:pPr lvl="1"/>
            <a:r>
              <a:rPr lang="bg-BG" noProof="0" dirty="0"/>
              <a:t>Добавяме скрипт за въртяща се гледна точка във </a:t>
            </a:r>
            <a:r>
              <a:rPr lang="en-GB" dirty="0"/>
              <a:t>viewPoint.js</a:t>
            </a:r>
            <a:endParaRPr lang="bg-BG" noProof="0" dirty="0"/>
          </a:p>
          <a:p>
            <a:pPr lvl="1"/>
            <a:r>
              <a:rPr lang="bg-BG" noProof="0" dirty="0"/>
              <a:t>Добавяме ефект на мъгла към цялата сцена от </a:t>
            </a:r>
            <a:r>
              <a:rPr lang="bg-BG" b="1" noProof="0" dirty="0" err="1"/>
              <a:t>Settings</a:t>
            </a:r>
            <a:endParaRPr lang="bg-BG" b="1" noProof="0" dirty="0"/>
          </a:p>
          <a:p>
            <a:pPr lvl="1"/>
            <a:r>
              <a:rPr lang="bg-BG" noProof="0" dirty="0"/>
              <a:t>Добавяме пружиниращо движение към скрипта на мините</a:t>
            </a:r>
          </a:p>
        </p:txBody>
      </p:sp>
      <p:sp>
        <p:nvSpPr>
          <p:cNvPr id="10" name="Rectangle 9">
            <a:hlinkClick r:id="rId2" action="ppaction://hlinkfile"/>
          </p:cNvPr>
          <p:cNvSpPr/>
          <p:nvPr/>
        </p:nvSpPr>
        <p:spPr>
          <a:xfrm>
            <a:off x="25908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11" name="Rectangle 10">
            <a:hlinkClick r:id="rId3" action="ppaction://hlinkfile"/>
          </p:cNvPr>
          <p:cNvSpPr/>
          <p:nvPr/>
        </p:nvSpPr>
        <p:spPr>
          <a:xfrm>
            <a:off x="3962401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sp>
        <p:nvSpPr>
          <p:cNvPr id="12" name="Rectangle 11">
            <a:hlinkClick r:id="rId4" action="ppaction://hlinkfile"/>
          </p:cNvPr>
          <p:cNvSpPr/>
          <p:nvPr/>
        </p:nvSpPr>
        <p:spPr>
          <a:xfrm>
            <a:off x="53340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Видео</a:t>
            </a:r>
            <a:endParaRPr lang="en-US" sz="1600" dirty="0"/>
          </a:p>
        </p:txBody>
      </p:sp>
      <p:sp>
        <p:nvSpPr>
          <p:cNvPr id="14" name="Snip Diagonal Corner Rectangle 13"/>
          <p:cNvSpPr/>
          <p:nvPr/>
        </p:nvSpPr>
        <p:spPr>
          <a:xfrm>
            <a:off x="304800" y="4333888"/>
            <a:ext cx="8534400" cy="1762112"/>
          </a:xfrm>
          <a:prstGeom prst="snip2DiagRect">
            <a:avLst>
              <a:gd name="adj1" fmla="val 0"/>
              <a:gd name="adj2" fmla="val 17475"/>
            </a:avLst>
          </a:prstGeom>
          <a:solidFill>
            <a:schemeClr val="bg2">
              <a:lumMod val="20000"/>
              <a:lumOff val="80000"/>
            </a:schemeClr>
          </a:solidFill>
          <a:effectLst>
            <a:outerShdw blurRad="1270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update: function 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setPosition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(30*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Math.sin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17.85,</a:t>
            </a:r>
            <a:endParaRPr lang="bg-BG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			     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30*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rotatingVar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bg-BG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17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this.entity.</a:t>
            </a:r>
            <a:r>
              <a:rPr lang="en-GB" sz="17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lookAt</a:t>
            </a:r>
            <a:r>
              <a:rPr lang="en-GB" sz="17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(0,0,0)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161925" lvl="2">
              <a:tabLst>
                <a:tab pos="457200" algn="l"/>
                <a:tab pos="747713" algn="l"/>
                <a:tab pos="1025525" algn="l"/>
                <a:tab pos="1316038" algn="l"/>
              </a:tabLst>
            </a:pP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86110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Игра без 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Нека играта започне</a:t>
            </a:r>
          </a:p>
          <a:p>
            <a:pPr lvl="1"/>
            <a:r>
              <a:rPr lang="bg-BG" noProof="0" dirty="0"/>
              <a:t>Роботът е извън минното поле</a:t>
            </a:r>
          </a:p>
          <a:p>
            <a:pPr lvl="1"/>
            <a:r>
              <a:rPr lang="bg-BG" dirty="0"/>
              <a:t>В средата на полето каменен </a:t>
            </a:r>
            <a:r>
              <a:rPr lang="bg-BG" noProof="0" dirty="0"/>
              <a:t>стълб с мистична аура</a:t>
            </a:r>
          </a:p>
          <a:p>
            <a:pPr lvl="1"/>
            <a:r>
              <a:rPr lang="bg-BG" noProof="0" dirty="0"/>
              <a:t>При достигане на каменния стълб, се появява </a:t>
            </a:r>
            <a:r>
              <a:rPr lang="bg-BG" noProof="0" dirty="0" err="1"/>
              <a:t>HTML</a:t>
            </a:r>
            <a:r>
              <a:rPr lang="bg-BG" noProof="0" dirty="0"/>
              <a:t> бутон с надпис „</a:t>
            </a:r>
            <a:r>
              <a:rPr lang="bg-BG" noProof="0" dirty="0" err="1"/>
              <a:t>You</a:t>
            </a:r>
            <a:r>
              <a:rPr lang="bg-BG" noProof="0" dirty="0"/>
              <a:t> </a:t>
            </a:r>
            <a:r>
              <a:rPr lang="bg-BG" noProof="0" dirty="0" err="1"/>
              <a:t>won</a:t>
            </a:r>
            <a:r>
              <a:rPr lang="bg-BG" noProof="0" dirty="0"/>
              <a:t>! </a:t>
            </a:r>
            <a:r>
              <a:rPr lang="bg-BG" noProof="0" dirty="0" err="1"/>
              <a:t>Try</a:t>
            </a:r>
            <a:r>
              <a:rPr lang="bg-BG" noProof="0" dirty="0"/>
              <a:t> </a:t>
            </a:r>
            <a:r>
              <a:rPr lang="bg-BG" noProof="0" dirty="0" err="1"/>
              <a:t>again</a:t>
            </a:r>
            <a:r>
              <a:rPr lang="bg-BG" noProof="0" dirty="0"/>
              <a:t>?“</a:t>
            </a:r>
          </a:p>
          <a:p>
            <a:pPr lvl="1"/>
            <a:r>
              <a:rPr lang="bg-BG" noProof="0" dirty="0"/>
              <a:t>При съприкосновение с мина се появява </a:t>
            </a:r>
            <a:r>
              <a:rPr lang="bg-BG" noProof="0" dirty="0" err="1"/>
              <a:t>HTML</a:t>
            </a:r>
            <a:r>
              <a:rPr lang="bg-BG" noProof="0" dirty="0"/>
              <a:t> бутон с надпис „</a:t>
            </a:r>
            <a:r>
              <a:rPr lang="bg-BG" noProof="0" dirty="0" err="1"/>
              <a:t>You</a:t>
            </a:r>
            <a:r>
              <a:rPr lang="bg-BG" noProof="0" dirty="0"/>
              <a:t> </a:t>
            </a:r>
            <a:r>
              <a:rPr lang="bg-BG" noProof="0" dirty="0" err="1"/>
              <a:t>lost</a:t>
            </a:r>
            <a:r>
              <a:rPr lang="bg-BG" noProof="0" dirty="0"/>
              <a:t>! </a:t>
            </a:r>
            <a:r>
              <a:rPr lang="bg-BG" noProof="0" dirty="0" err="1"/>
              <a:t>Try</a:t>
            </a:r>
            <a:r>
              <a:rPr lang="bg-BG" noProof="0" dirty="0"/>
              <a:t> </a:t>
            </a:r>
            <a:r>
              <a:rPr lang="bg-BG" noProof="0" dirty="0" err="1"/>
              <a:t>again</a:t>
            </a:r>
            <a:r>
              <a:rPr lang="bg-BG" noProof="0" dirty="0"/>
              <a:t>?“</a:t>
            </a:r>
          </a:p>
          <a:p>
            <a:pPr lvl="1"/>
            <a:r>
              <a:rPr lang="bg-BG" noProof="0" dirty="0"/>
              <a:t>Функционалност на </a:t>
            </a:r>
            <a:r>
              <a:rPr lang="bg-BG" noProof="0" dirty="0" err="1"/>
              <a:t>HTML</a:t>
            </a:r>
            <a:r>
              <a:rPr lang="bg-BG" noProof="0" dirty="0"/>
              <a:t> бутона да привежда сцената в </a:t>
            </a:r>
            <a:r>
              <a:rPr lang="bg-BG" noProof="0" dirty="0" err="1"/>
              <a:t>първоналачален</a:t>
            </a:r>
            <a:r>
              <a:rPr lang="bg-BG" noProof="0" dirty="0"/>
              <a:t> вид</a:t>
            </a:r>
          </a:p>
        </p:txBody>
      </p:sp>
    </p:spTree>
    <p:extLst>
      <p:ext uri="{BB962C8B-B14F-4D97-AF65-F5344CB8AC3E}">
        <p14:creationId xmlns:p14="http://schemas.microsoft.com/office/powerpoint/2010/main" val="22092766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Решение</a:t>
            </a:r>
          </a:p>
          <a:p>
            <a:pPr lvl="1"/>
            <a:r>
              <a:rPr lang="bg-BG" noProof="0" dirty="0"/>
              <a:t>Позиционираме робота на -30 по Z</a:t>
            </a:r>
          </a:p>
          <a:p>
            <a:pPr lvl="1"/>
            <a:r>
              <a:rPr lang="bg-BG" noProof="0" dirty="0"/>
              <a:t>Добавяме към сцената обект тип </a:t>
            </a:r>
            <a:r>
              <a:rPr lang="bg-BG" b="1" noProof="0" dirty="0" err="1"/>
              <a:t>Box</a:t>
            </a:r>
            <a:r>
              <a:rPr lang="bg-BG" noProof="0" dirty="0"/>
              <a:t>, мащабираме го по Y, добавяме му компонента </a:t>
            </a:r>
            <a:r>
              <a:rPr lang="bg-BG" b="1" noProof="0" dirty="0" err="1"/>
              <a:t>Particle</a:t>
            </a:r>
            <a:r>
              <a:rPr lang="bg-BG" b="1" noProof="0" dirty="0"/>
              <a:t> </a:t>
            </a:r>
            <a:r>
              <a:rPr lang="bg-BG" b="1" noProof="0" dirty="0" err="1"/>
              <a:t>System</a:t>
            </a:r>
            <a:r>
              <a:rPr lang="bg-BG" noProof="0" dirty="0"/>
              <a:t> (излъчвател на частици)</a:t>
            </a:r>
          </a:p>
          <a:p>
            <a:pPr lvl="1"/>
            <a:r>
              <a:rPr lang="bg-BG" noProof="0" dirty="0"/>
              <a:t>Работата с </a:t>
            </a:r>
            <a:r>
              <a:rPr lang="bg-BG" noProof="0" dirty="0" err="1"/>
              <a:t>DOM</a:t>
            </a:r>
            <a:r>
              <a:rPr lang="bg-BG" noProof="0" dirty="0"/>
              <a:t> е по стандартния начин</a:t>
            </a:r>
          </a:p>
          <a:p>
            <a:pPr lvl="1"/>
            <a:r>
              <a:rPr lang="bg-BG" noProof="0" dirty="0"/>
              <a:t>Добавяме скрипт към стълба, скриптът следи за сблъсък със стълба – динамично се създава бутон с победоносен надпис</a:t>
            </a:r>
          </a:p>
          <a:p>
            <a:pPr lvl="1"/>
            <a:r>
              <a:rPr lang="bg-BG" noProof="0" dirty="0"/>
              <a:t>Добавяме аналогичен скрипт към всяка мина, но с губещ текст върху бутона </a:t>
            </a:r>
          </a:p>
          <a:p>
            <a:pPr lvl="1"/>
            <a:r>
              <a:rPr lang="bg-BG" noProof="0" dirty="0"/>
              <a:t>Добавяме 2 флага и според сблъсъка (победоносен или губещ) се изпълнява мелодия на победа или загуба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4038601" y="6250632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Звуков ефект от Майк </a:t>
            </a:r>
            <a:r>
              <a:rPr lang="bg-BG" sz="1200" dirty="0" err="1">
                <a:solidFill>
                  <a:schemeClr val="bg1">
                    <a:lumMod val="65000"/>
                  </a:schemeClr>
                </a:solidFill>
              </a:rPr>
              <a:t>Кьониг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, Лиценз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CC-BY-3.0, </a:t>
            </a:r>
            <a:r>
              <a:rPr lang="bg-BG" sz="1200" dirty="0">
                <a:solidFill>
                  <a:schemeClr val="bg1">
                    <a:lumMod val="65000"/>
                  </a:schemeClr>
                </a:solidFill>
              </a:rPr>
              <a:t>от 2009</a:t>
            </a:r>
          </a:p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http://soundbible.com/1003-Ta-Da.html</a:t>
            </a:r>
            <a:endParaRPr lang="bg-BG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54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Създаване на проект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Регистрация</a:t>
            </a:r>
          </a:p>
          <a:p>
            <a:pPr lvl="1"/>
            <a:r>
              <a:rPr lang="bg-BG" noProof="0" dirty="0"/>
              <a:t>Регистрирането и влизането в акаунт за </a:t>
            </a:r>
            <a:r>
              <a:rPr lang="bg-BG" noProof="0" dirty="0" err="1"/>
              <a:t>PlayCanvas</a:t>
            </a:r>
            <a:r>
              <a:rPr lang="bg-BG" noProof="0" dirty="0"/>
              <a:t> се осъществяват от тук: </a:t>
            </a:r>
            <a:r>
              <a:rPr lang="bg-BG" noProof="0" dirty="0">
                <a:hlinkClick r:id="rId2"/>
              </a:rPr>
              <a:t>https://login.playcanvas.com/</a:t>
            </a:r>
            <a:endParaRPr lang="en-US" noProof="0" dirty="0"/>
          </a:p>
          <a:p>
            <a:pPr lvl="1"/>
            <a:r>
              <a:rPr lang="bg-BG" dirty="0"/>
              <a:t>Потребител: </a:t>
            </a:r>
            <a:r>
              <a:rPr lang="en-GB" b="1" dirty="0" err="1">
                <a:solidFill>
                  <a:srgbClr val="FF0000"/>
                </a:solidFill>
                <a:effectLst>
                  <a:outerShdw blurRad="63500" algn="ctr" rotWithShape="0">
                    <a:srgbClr val="FF0000">
                      <a:alpha val="40000"/>
                    </a:srgbClr>
                  </a:outerShdw>
                </a:effectLst>
              </a:rPr>
              <a:t>fmiwebgl</a:t>
            </a:r>
            <a:r>
              <a:rPr lang="en-GB" dirty="0"/>
              <a:t>	</a:t>
            </a:r>
            <a:r>
              <a:rPr lang="bg-BG" dirty="0"/>
              <a:t>Парола: </a:t>
            </a:r>
            <a:r>
              <a:rPr lang="en-GB" b="1" dirty="0" err="1">
                <a:solidFill>
                  <a:srgbClr val="FF0000"/>
                </a:solidFill>
                <a:effectLst>
                  <a:outerShdw blurRad="63500" algn="ctr" rotWithShape="0">
                    <a:srgbClr val="FF0000">
                      <a:alpha val="40000"/>
                    </a:srgbClr>
                  </a:outerShdw>
                </a:effectLst>
              </a:rPr>
              <a:t>webglfmi</a:t>
            </a:r>
            <a:r>
              <a:rPr lang="bg-BG" dirty="0"/>
              <a:t> (не ги сменяйте)</a:t>
            </a:r>
            <a:endParaRPr lang="bg-BG" noProof="0" dirty="0"/>
          </a:p>
          <a:p>
            <a:pPr lvl="1"/>
            <a:endParaRPr lang="bg-BG" noProof="0" dirty="0"/>
          </a:p>
          <a:p>
            <a:r>
              <a:rPr lang="bg-BG" noProof="0" dirty="0"/>
              <a:t>Създаване на проект</a:t>
            </a:r>
          </a:p>
          <a:p>
            <a:pPr lvl="1"/>
            <a:r>
              <a:rPr lang="bg-BG" noProof="0" dirty="0"/>
              <a:t>Влизаме в създадения акаунт</a:t>
            </a:r>
          </a:p>
          <a:p>
            <a:pPr lvl="1"/>
            <a:r>
              <a:rPr lang="bg-BG" noProof="0" dirty="0"/>
              <a:t>Избираме </a:t>
            </a:r>
            <a:r>
              <a:rPr lang="bg-BG" noProof="0" dirty="0" err="1"/>
              <a:t>Projects</a:t>
            </a:r>
            <a:r>
              <a:rPr lang="bg-BG" noProof="0" dirty="0"/>
              <a:t> от менюто</a:t>
            </a:r>
          </a:p>
          <a:p>
            <a:pPr lvl="1"/>
            <a:r>
              <a:rPr lang="bg-BG" noProof="0" dirty="0"/>
              <a:t>Избираме </a:t>
            </a:r>
            <a:r>
              <a:rPr lang="bg-BG" noProof="0" dirty="0" err="1"/>
              <a:t>новопоявилия</a:t>
            </a:r>
            <a:r>
              <a:rPr lang="bg-BG" noProof="0" dirty="0"/>
              <a:t> се бутон </a:t>
            </a:r>
            <a:r>
              <a:rPr lang="en-US" noProof="0" dirty="0"/>
              <a:t>[</a:t>
            </a:r>
            <a:r>
              <a:rPr lang="bg-BG" b="1" noProof="0" dirty="0"/>
              <a:t>New</a:t>
            </a:r>
            <a:r>
              <a:rPr lang="en-US" noProof="0" dirty="0"/>
              <a:t>]</a:t>
            </a:r>
            <a:endParaRPr lang="bg-BG" noProof="0" dirty="0"/>
          </a:p>
          <a:p>
            <a:pPr lvl="1"/>
            <a:r>
              <a:rPr lang="bg-BG" noProof="0" dirty="0"/>
              <a:t>Избираме създаване на празен проект</a:t>
            </a:r>
          </a:p>
          <a:p>
            <a:pPr lvl="1"/>
            <a:r>
              <a:rPr lang="bg-BG" noProof="0" dirty="0"/>
              <a:t>Попълваме информационните полета</a:t>
            </a:r>
          </a:p>
          <a:p>
            <a:pPr lvl="1"/>
            <a:r>
              <a:rPr lang="bg-BG" noProof="0" dirty="0"/>
              <a:t>Завършваме създаването на проект чрез бутона </a:t>
            </a:r>
            <a:r>
              <a:rPr lang="en-US" noProof="0" dirty="0"/>
              <a:t>[</a:t>
            </a:r>
            <a:r>
              <a:rPr lang="bg-BG" b="1" noProof="0" dirty="0" err="1"/>
              <a:t>Create</a:t>
            </a:r>
            <a:r>
              <a:rPr lang="en-US" noProof="0" dirty="0"/>
              <a:t>]</a:t>
            </a: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34309746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Игра без край</a:t>
            </a:r>
            <a:endParaRPr lang="en-US" dirty="0"/>
          </a:p>
          <a:p>
            <a:endParaRPr lang="bg-BG" dirty="0"/>
          </a:p>
        </p:txBody>
      </p:sp>
      <p:pic>
        <p:nvPicPr>
          <p:cNvPr id="5" name="Picture 4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" t="12176" r="2013" b="2444"/>
          <a:stretch/>
        </p:blipFill>
        <p:spPr>
          <a:xfrm>
            <a:off x="282388" y="1402976"/>
            <a:ext cx="8556812" cy="4007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hlinkClick r:id="rId2" action="ppaction://hlinkfile"/>
          </p:cNvPr>
          <p:cNvSpPr/>
          <p:nvPr/>
        </p:nvSpPr>
        <p:spPr>
          <a:xfrm>
            <a:off x="25908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  <p:sp>
        <p:nvSpPr>
          <p:cNvPr id="9" name="Rectangle 8">
            <a:hlinkClick r:id="rId4" action="ppaction://hlinkfile"/>
          </p:cNvPr>
          <p:cNvSpPr/>
          <p:nvPr/>
        </p:nvSpPr>
        <p:spPr>
          <a:xfrm>
            <a:off x="3962401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Файлове</a:t>
            </a:r>
            <a:endParaRPr lang="en-US" sz="1600" dirty="0"/>
          </a:p>
        </p:txBody>
      </p:sp>
      <p:sp>
        <p:nvSpPr>
          <p:cNvPr id="10" name="Rectangle 9">
            <a:hlinkClick r:id="rId5" action="ppaction://hlinkfile"/>
          </p:cNvPr>
          <p:cNvSpPr/>
          <p:nvPr/>
        </p:nvSpPr>
        <p:spPr>
          <a:xfrm>
            <a:off x="5334000" y="62484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Видео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892225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/>
              <a:t>Литература и ресурси</a:t>
            </a:r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/>
              <a:t>PlayCanvas</a:t>
            </a:r>
          </a:p>
          <a:p>
            <a:pPr lvl="1"/>
            <a:r>
              <a:rPr lang="bg-BG" noProof="0">
                <a:hlinkClick r:id="rId2"/>
              </a:rPr>
              <a:t>https://en.wikipedia.org/wiki/PlayCanvas</a:t>
            </a:r>
            <a:endParaRPr lang="bg-BG" noProof="0"/>
          </a:p>
          <a:p>
            <a:pPr lvl="1"/>
            <a:r>
              <a:rPr lang="bg-BG" noProof="0">
                <a:hlinkClick r:id="rId3"/>
              </a:rPr>
              <a:t>http://developer.playcanvas.com/en/user-manual/designer/</a:t>
            </a:r>
            <a:endParaRPr lang="bg-BG" noProof="0"/>
          </a:p>
          <a:p>
            <a:pPr lvl="1"/>
            <a:r>
              <a:rPr lang="bg-BG" noProof="0">
                <a:hlinkClick r:id="rId4"/>
              </a:rPr>
              <a:t>http://developer.playcanvas.com/en/tutorials/</a:t>
            </a: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9476824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Речник</a:t>
            </a:r>
          </a:p>
        </p:txBody>
      </p:sp>
    </p:spTree>
    <p:extLst>
      <p:ext uri="{BB962C8B-B14F-4D97-AF65-F5344CB8AC3E}">
        <p14:creationId xmlns:p14="http://schemas.microsoft.com/office/powerpoint/2010/main" val="304369996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3600" dirty="0"/>
              <a:t>Речник на новите неща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233146"/>
              </p:ext>
            </p:extLst>
          </p:nvPr>
        </p:nvGraphicFramePr>
        <p:xfrm>
          <a:off x="609600" y="1066800"/>
          <a:ext cx="8229600" cy="4820920"/>
        </p:xfrm>
        <a:graphic>
          <a:graphicData uri="http://schemas.openxmlformats.org/drawingml/2006/table">
            <a:tbl>
              <a:tblPr bandCol="1">
                <a:tableStyleId>{BC89EF96-8CEA-46FF-86C4-4CE0E7609802}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app.keyboard.on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Създава 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слушател за клавишно събитие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app.keyboard.wasPressed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Слушател за еднократно натиснат клавиш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app.keyboard.isPressed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Слушател за  продължително натиснат клавиш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app.mouse.on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Създава 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слушател за събития от мишката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app.root.findByName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Намира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обект по име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audiosource.play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Зарежда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аудио файл за изпълнение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audiosource.stop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Спира изпълнението на аудио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файл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animation.play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Стартира движение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animation.loop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Задава</a:t>
                      </a:r>
                      <a:r>
                        <a:rPr lang="ru-RU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многократно повторение на движение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collision.on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Слушател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за колизия между твърди обекти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setPosition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Задава позиция на обект или камера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Rotate</a:t>
                      </a:r>
                      <a:endParaRPr lang="bg-BG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Задава ротация на обект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lookAt</a:t>
                      </a:r>
                      <a:endParaRPr lang="bg-BG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160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Указва</a:t>
                      </a:r>
                      <a:r>
                        <a:rPr lang="bg-BG" sz="1600" baseline="0" dirty="0">
                          <a:effectLst>
                            <a:outerShdw blurRad="635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в коя точка гледа камерата</a:t>
                      </a:r>
                      <a:endParaRPr lang="bg-BG" sz="1600" dirty="0">
                        <a:effectLst>
                          <a:outerShdw blurRad="635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0405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Въпроси и коментари</a:t>
            </a:r>
          </a:p>
        </p:txBody>
      </p:sp>
    </p:spTree>
    <p:extLst>
      <p:ext uri="{BB962C8B-B14F-4D97-AF65-F5344CB8AC3E}">
        <p14:creationId xmlns:p14="http://schemas.microsoft.com/office/powerpoint/2010/main" val="29086338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Край</a:t>
            </a:r>
          </a:p>
        </p:txBody>
      </p:sp>
    </p:spTree>
    <p:extLst>
      <p:ext uri="{BB962C8B-B14F-4D97-AF65-F5344CB8AC3E}">
        <p14:creationId xmlns:p14="http://schemas.microsoft.com/office/powerpoint/2010/main" val="117874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" t="9924" r="2012" b="816"/>
          <a:stretch/>
        </p:blipFill>
        <p:spPr bwMode="auto">
          <a:xfrm>
            <a:off x="467875" y="977153"/>
            <a:ext cx="8201320" cy="489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753035" y="2282496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4" name="Right Arrow 3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925235" y="1643642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15" name="Right Arrow 14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2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753333" y="1685447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18" name="Right Arrow 17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3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764416" y="3861755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21" name="Right Arrow 20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4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764416" y="4318955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24" name="Right Arrow 23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5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071496" y="5377442"/>
            <a:ext cx="838200" cy="369332"/>
            <a:chOff x="685800" y="2535541"/>
            <a:chExt cx="838200" cy="369332"/>
          </a:xfrm>
          <a:solidFill>
            <a:srgbClr val="FFC000"/>
          </a:solidFill>
        </p:grpSpPr>
        <p:sp>
          <p:nvSpPr>
            <p:cNvPr id="27" name="Right Arrow 26"/>
            <p:cNvSpPr/>
            <p:nvPr/>
          </p:nvSpPr>
          <p:spPr>
            <a:xfrm>
              <a:off x="1219200" y="2590800"/>
              <a:ext cx="304800" cy="258815"/>
            </a:xfrm>
            <a:prstGeom prst="rightArrow">
              <a:avLst/>
            </a:prstGeom>
            <a:grp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tlCol="0" anchor="ctr"/>
            <a:lstStyle/>
            <a:p>
              <a:pPr algn="ctr"/>
              <a:endParaRPr lang="bg-BG" sz="1400" dirty="0">
                <a:solidFill>
                  <a:srgbClr val="FFC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5800" y="2535541"/>
              <a:ext cx="5334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bg-BG" b="1" dirty="0">
                  <a:solidFill>
                    <a:srgbClr val="FFC000"/>
                  </a:solidFill>
                  <a:effectLst>
                    <a:outerShdw blurRad="292100" algn="ctr" rotWithShape="0">
                      <a:schemeClr val="tx1">
                        <a:alpha val="98000"/>
                      </a:schemeClr>
                    </a:outerShdw>
                  </a:effectLst>
                </a:rPr>
                <a:t>6</a:t>
              </a:r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Създаване на проект</a:t>
            </a:r>
          </a:p>
        </p:txBody>
      </p:sp>
    </p:spTree>
    <p:extLst>
      <p:ext uri="{BB962C8B-B14F-4D97-AF65-F5344CB8AC3E}">
        <p14:creationId xmlns:p14="http://schemas.microsoft.com/office/powerpoint/2010/main" val="2789506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noProof="0" dirty="0"/>
              <a:t>Работна среда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noProof="0" dirty="0"/>
              <a:t>Елементи на работната среда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Menu</a:t>
            </a:r>
            <a:r>
              <a:rPr lang="bg-BG" noProof="0" dirty="0"/>
              <a:t>	– достъп до всички налични команди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Toolbar</a:t>
            </a:r>
            <a:r>
              <a:rPr lang="bg-BG" dirty="0"/>
              <a:t>	</a:t>
            </a:r>
            <a:r>
              <a:rPr lang="bg-BG" noProof="0" dirty="0"/>
              <a:t>– лента с често ползвани команди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Hierarchy</a:t>
            </a:r>
            <a:r>
              <a:rPr lang="bg-BG" dirty="0"/>
              <a:t>	</a:t>
            </a:r>
            <a:r>
              <a:rPr lang="bg-BG" noProof="0" dirty="0"/>
              <a:t>– йерархичната структура на програмата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Inspector</a:t>
            </a:r>
            <a:r>
              <a:rPr lang="bg-BG" dirty="0"/>
              <a:t>	</a:t>
            </a:r>
            <a:r>
              <a:rPr lang="bg-BG" noProof="0" dirty="0"/>
              <a:t>– детайли със свойства и опции на избран обект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Viewport</a:t>
            </a:r>
            <a:r>
              <a:rPr lang="bg-BG" dirty="0"/>
              <a:t>	</a:t>
            </a:r>
            <a:r>
              <a:rPr lang="bg-BG" noProof="0" dirty="0"/>
              <a:t>– 3D изглед към текущо заредената сцена </a:t>
            </a:r>
          </a:p>
          <a:p>
            <a:pPr lvl="1">
              <a:tabLst>
                <a:tab pos="1944688" algn="l"/>
              </a:tabLst>
            </a:pPr>
            <a:r>
              <a:rPr lang="bg-BG" b="1" noProof="0" dirty="0" err="1"/>
              <a:t>Assets</a:t>
            </a:r>
            <a:r>
              <a:rPr lang="bg-BG" dirty="0"/>
              <a:t>	</a:t>
            </a:r>
            <a:r>
              <a:rPr lang="bg-BG" noProof="0" dirty="0"/>
              <a:t>– всички допълнително добавени или създадени</a:t>
            </a:r>
            <a:br>
              <a:rPr lang="bg-BG" noProof="0" dirty="0"/>
            </a:br>
            <a:r>
              <a:rPr lang="bg-BG" noProof="0" dirty="0"/>
              <a:t>	   елементи към проекта</a:t>
            </a:r>
          </a:p>
          <a:p>
            <a:pPr lvl="1"/>
            <a:endParaRPr lang="bg-BG" noProof="0" dirty="0"/>
          </a:p>
          <a:p>
            <a:pPr lvl="1"/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2607126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Работна среда</a:t>
            </a:r>
          </a:p>
          <a:p>
            <a:endParaRPr lang="bg-BG" dirty="0"/>
          </a:p>
        </p:txBody>
      </p:sp>
      <p:pic>
        <p:nvPicPr>
          <p:cNvPr id="11" name="Picture 10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" t="11440" r="605" b="1146"/>
          <a:stretch/>
        </p:blipFill>
        <p:spPr>
          <a:xfrm>
            <a:off x="242317" y="1376082"/>
            <a:ext cx="8695944" cy="4087368"/>
          </a:xfrm>
          <a:prstGeom prst="rect">
            <a:avLst/>
          </a:prstGeom>
        </p:spPr>
      </p:pic>
      <p:sp>
        <p:nvSpPr>
          <p:cNvPr id="3" name="TextBox 24"/>
          <p:cNvSpPr txBox="1"/>
          <p:nvPr/>
        </p:nvSpPr>
        <p:spPr>
          <a:xfrm>
            <a:off x="413239" y="1308321"/>
            <a:ext cx="8763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>
              <a:defRPr b="1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>
                <a:ln>
                  <a:noFill/>
                </a:ln>
                <a:solidFill>
                  <a:srgbClr val="FFC000"/>
                </a:solidFill>
              </a:rPr>
              <a:t>Menu</a:t>
            </a:r>
          </a:p>
        </p:txBody>
      </p:sp>
      <p:sp>
        <p:nvSpPr>
          <p:cNvPr id="4" name="TextBox 24"/>
          <p:cNvSpPr txBox="1"/>
          <p:nvPr/>
        </p:nvSpPr>
        <p:spPr>
          <a:xfrm>
            <a:off x="856931" y="2272572"/>
            <a:ext cx="1266092" cy="307777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400">
                <a:solidFill>
                  <a:srgbClr val="FF0000"/>
                </a:solidFill>
                <a:latin typeface="Arial Black" panose="020B0A040201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1800" b="1" dirty="0">
                <a:solidFill>
                  <a:srgbClr val="FFC0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  <a:latin typeface="+mn-lt"/>
              </a:rPr>
              <a:t>Hierarchy</a:t>
            </a:r>
            <a:endParaRPr lang="bg-BG" sz="1800" b="1" dirty="0">
              <a:solidFill>
                <a:srgbClr val="FFC000"/>
              </a:solidFill>
              <a:effectLst>
                <a:outerShdw blurRad="292100" algn="ctr" rotWithShape="0">
                  <a:schemeClr val="tx1">
                    <a:alpha val="98000"/>
                  </a:schemeClr>
                </a:outerShdw>
              </a:effectLst>
              <a:latin typeface="+mn-lt"/>
            </a:endParaRPr>
          </a:p>
        </p:txBody>
      </p:sp>
      <p:sp>
        <p:nvSpPr>
          <p:cNvPr id="5" name="TextBox 24"/>
          <p:cNvSpPr txBox="1"/>
          <p:nvPr/>
        </p:nvSpPr>
        <p:spPr>
          <a:xfrm>
            <a:off x="6890239" y="1607256"/>
            <a:ext cx="1359876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>
              <a:defRPr b="1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>
                <a:ln>
                  <a:noFill/>
                </a:ln>
                <a:solidFill>
                  <a:srgbClr val="FFC000"/>
                </a:solidFill>
              </a:rPr>
              <a:t>Inspector</a:t>
            </a:r>
          </a:p>
        </p:txBody>
      </p:sp>
      <p:sp>
        <p:nvSpPr>
          <p:cNvPr id="6" name="TextBox 24"/>
          <p:cNvSpPr txBox="1"/>
          <p:nvPr/>
        </p:nvSpPr>
        <p:spPr>
          <a:xfrm>
            <a:off x="3994639" y="4816750"/>
            <a:ext cx="8763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>
              <a:defRPr b="1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>
                <a:ln>
                  <a:noFill/>
                </a:ln>
                <a:solidFill>
                  <a:srgbClr val="FFC000"/>
                </a:solidFill>
              </a:rPr>
              <a:t>Assets</a:t>
            </a:r>
          </a:p>
        </p:txBody>
      </p:sp>
      <p:sp>
        <p:nvSpPr>
          <p:cNvPr id="7" name="TextBox 24"/>
          <p:cNvSpPr txBox="1"/>
          <p:nvPr/>
        </p:nvSpPr>
        <p:spPr>
          <a:xfrm>
            <a:off x="3918439" y="1791922"/>
            <a:ext cx="1295400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b="1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>
                <a:ln>
                  <a:noFill/>
                </a:ln>
                <a:solidFill>
                  <a:srgbClr val="FFC000"/>
                </a:solidFill>
              </a:rPr>
              <a:t>Viewport</a:t>
            </a:r>
          </a:p>
        </p:txBody>
      </p:sp>
      <p:sp>
        <p:nvSpPr>
          <p:cNvPr id="8" name="TextBox 24"/>
          <p:cNvSpPr txBox="1"/>
          <p:nvPr/>
        </p:nvSpPr>
        <p:spPr>
          <a:xfrm>
            <a:off x="228600" y="4631287"/>
            <a:ext cx="1060939" cy="36933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r">
              <a:defRPr b="1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outerShdw blurRad="292100" algn="ctr" rotWithShape="0">
                    <a:schemeClr val="tx1">
                      <a:alpha val="98000"/>
                    </a:schemeClr>
                  </a:outerShdw>
                </a:effectLst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>
                <a:ln>
                  <a:noFill/>
                </a:ln>
                <a:solidFill>
                  <a:srgbClr val="FFC000"/>
                </a:solidFill>
              </a:rPr>
              <a:t>Toolbar</a:t>
            </a:r>
          </a:p>
        </p:txBody>
      </p:sp>
      <p:sp>
        <p:nvSpPr>
          <p:cNvPr id="10" name="Rectangle 9">
            <a:hlinkClick r:id="rId2" action="ppaction://hlinkfile"/>
          </p:cNvPr>
          <p:cNvSpPr/>
          <p:nvPr/>
        </p:nvSpPr>
        <p:spPr>
          <a:xfrm>
            <a:off x="3962401" y="6172200"/>
            <a:ext cx="1219199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bg-BG" sz="1600" dirty="0"/>
              <a:t>Онлайн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3069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Custom 15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38342D"/>
      </a:hlink>
      <a:folHlink>
        <a:srgbClr val="38342D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5">
    <a:dk1>
      <a:sysClr val="windowText" lastClr="000000"/>
    </a:dk1>
    <a:lt1>
      <a:sysClr val="window" lastClr="FFFFFF"/>
    </a:lt1>
    <a:dk2>
      <a:srgbClr val="3E3D2D"/>
    </a:dk2>
    <a:lt2>
      <a:srgbClr val="CAF278"/>
    </a:lt2>
    <a:accent1>
      <a:srgbClr val="94C600"/>
    </a:accent1>
    <a:accent2>
      <a:srgbClr val="71685A"/>
    </a:accent2>
    <a:accent3>
      <a:srgbClr val="FF6700"/>
    </a:accent3>
    <a:accent4>
      <a:srgbClr val="909465"/>
    </a:accent4>
    <a:accent5>
      <a:srgbClr val="956B43"/>
    </a:accent5>
    <a:accent6>
      <a:srgbClr val="FEA022"/>
    </a:accent6>
    <a:hlink>
      <a:srgbClr val="38342D"/>
    </a:hlink>
    <a:folHlink>
      <a:srgbClr val="38342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62244</TotalTime>
  <Words>3404</Words>
  <Application>Microsoft Office PowerPoint</Application>
  <PresentationFormat>On-screen Show (4:3)</PresentationFormat>
  <Paragraphs>569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3" baseType="lpstr">
      <vt:lpstr>Arial</vt:lpstr>
      <vt:lpstr>Arial Black</vt:lpstr>
      <vt:lpstr>Calibri</vt:lpstr>
      <vt:lpstr>Century Gothic</vt:lpstr>
      <vt:lpstr>Consolas</vt:lpstr>
      <vt:lpstr>Times New Roman</vt:lpstr>
      <vt:lpstr>Wingdings 2</vt:lpstr>
      <vt:lpstr>Austin</vt:lpstr>
      <vt:lpstr>PlayCanvas</vt:lpstr>
      <vt:lpstr>PowerPoint Presentation</vt:lpstr>
      <vt:lpstr>PlayCanvas</vt:lpstr>
      <vt:lpstr>PowerPoint Presentation</vt:lpstr>
      <vt:lpstr>PowerPoint Presentation</vt:lpstr>
      <vt:lpstr>Създаване на проект</vt:lpstr>
      <vt:lpstr>PowerPoint Presentation</vt:lpstr>
      <vt:lpstr>Работна среда</vt:lpstr>
      <vt:lpstr>PowerPoint Presentation</vt:lpstr>
      <vt:lpstr>PowerPoint Presentation</vt:lpstr>
      <vt:lpstr>PowerPoint Presentation</vt:lpstr>
      <vt:lpstr>PowerPoint Presentation</vt:lpstr>
      <vt:lpstr>Пример</vt:lpstr>
      <vt:lpstr>PowerPoint Presentation</vt:lpstr>
      <vt:lpstr>PowerPoint Presentation</vt:lpstr>
      <vt:lpstr>PowerPoint Presentation</vt:lpstr>
      <vt:lpstr>PowerPoint Presentation</vt:lpstr>
      <vt:lpstr>Задача</vt:lpstr>
      <vt:lpstr>Решение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Обекти и компоненти</vt:lpstr>
      <vt:lpstr>Компоненти</vt:lpstr>
      <vt:lpstr>Камера и прозорец на изгледа </vt:lpstr>
      <vt:lpstr>PowerPoint Presentation</vt:lpstr>
      <vt:lpstr>PowerPoint Presentation</vt:lpstr>
      <vt:lpstr>Добавяне на 3D модел</vt:lpstr>
      <vt:lpstr>PowerPoint Presentation</vt:lpstr>
      <vt:lpstr>Компонент Audio</vt:lpstr>
      <vt:lpstr>PowerPoint Presentation</vt:lpstr>
      <vt:lpstr>Компонент Animation</vt:lpstr>
      <vt:lpstr>PowerPoint Presentation</vt:lpstr>
      <vt:lpstr>PowerPoint Presentation</vt:lpstr>
      <vt:lpstr>Компонент Script</vt:lpstr>
      <vt:lpstr>PowerPoint Presentation</vt:lpstr>
      <vt:lpstr>Анатомия на скрипт</vt:lpstr>
      <vt:lpstr>PowerPoint Presentation</vt:lpstr>
      <vt:lpstr>Въртящи се мини</vt:lpstr>
      <vt:lpstr>PowerPoint Presentation</vt:lpstr>
      <vt:lpstr>Променливата app</vt:lpstr>
      <vt:lpstr>PowerPoint Presentation</vt:lpstr>
      <vt:lpstr>Реалистично тичащ робот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Сблъсък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Игра без край</vt:lpstr>
      <vt:lpstr>PowerPoint Presentation</vt:lpstr>
      <vt:lpstr>PowerPoint Presentation</vt:lpstr>
      <vt:lpstr>Литература и ресурси</vt:lpstr>
      <vt:lpstr>PowerPoint Presentation</vt:lpstr>
      <vt:lpstr>Речник на новите неща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WebGL-27. PlayCanvas</dc:title>
  <dc:creator>Yordan Babukov</dc:creator>
  <cp:lastModifiedBy>Pavel Boytchev</cp:lastModifiedBy>
  <cp:revision>2873</cp:revision>
  <dcterms:created xsi:type="dcterms:W3CDTF">2013-12-13T09:03:57Z</dcterms:created>
  <dcterms:modified xsi:type="dcterms:W3CDTF">2021-11-03T12:30:32Z</dcterms:modified>
</cp:coreProperties>
</file>